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2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F822E14E-578F-40B6-AED2-B1C80B58EC3B}" type="datetimeFigureOut">
              <a:rPr lang="ar-IQ" smtClean="0"/>
              <a:pPr/>
              <a:t>10/07/1440</a:t>
            </a:fld>
            <a:endParaRPr lang="ar-IQ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IQ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B9AA5707-ABD0-4BCC-905A-5493F6A337F6}" type="slidenum">
              <a:rPr lang="ar-IQ" smtClean="0"/>
              <a:pPr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ar-IQ" dirty="0" err="1" smtClean="0"/>
              <a:t>لة</a:t>
            </a:r>
            <a:r>
              <a:rPr lang="ar-IQ" dirty="0" smtClean="0"/>
              <a:t> </a:t>
            </a:r>
            <a:endParaRPr lang="ar-IQ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AA5707-ABD0-4BCC-905A-5493F6A337F6}" type="slidenum">
              <a:rPr lang="ar-IQ" smtClean="0"/>
              <a:pPr/>
              <a:t>6</a:t>
            </a:fld>
            <a:endParaRPr lang="ar-IQ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BF040-121A-4ABF-88B3-DD8334937C0F}" type="datetimeFigureOut">
              <a:rPr lang="ar-IQ" smtClean="0"/>
              <a:pPr/>
              <a:t>10/07/1440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FDEFE-AEAA-4F4D-9F58-A20FE9A1646C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BF040-121A-4ABF-88B3-DD8334937C0F}" type="datetimeFigureOut">
              <a:rPr lang="ar-IQ" smtClean="0"/>
              <a:pPr/>
              <a:t>10/07/1440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FDEFE-AEAA-4F4D-9F58-A20FE9A1646C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BF040-121A-4ABF-88B3-DD8334937C0F}" type="datetimeFigureOut">
              <a:rPr lang="ar-IQ" smtClean="0"/>
              <a:pPr/>
              <a:t>10/07/1440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FDEFE-AEAA-4F4D-9F58-A20FE9A1646C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BF040-121A-4ABF-88B3-DD8334937C0F}" type="datetimeFigureOut">
              <a:rPr lang="ar-IQ" smtClean="0"/>
              <a:pPr/>
              <a:t>10/07/1440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FDEFE-AEAA-4F4D-9F58-A20FE9A1646C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BF040-121A-4ABF-88B3-DD8334937C0F}" type="datetimeFigureOut">
              <a:rPr lang="ar-IQ" smtClean="0"/>
              <a:pPr/>
              <a:t>10/07/1440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FDEFE-AEAA-4F4D-9F58-A20FE9A1646C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BF040-121A-4ABF-88B3-DD8334937C0F}" type="datetimeFigureOut">
              <a:rPr lang="ar-IQ" smtClean="0"/>
              <a:pPr/>
              <a:t>10/07/1440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FDEFE-AEAA-4F4D-9F58-A20FE9A1646C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BF040-121A-4ABF-88B3-DD8334937C0F}" type="datetimeFigureOut">
              <a:rPr lang="ar-IQ" smtClean="0"/>
              <a:pPr/>
              <a:t>10/07/1440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FDEFE-AEAA-4F4D-9F58-A20FE9A1646C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BF040-121A-4ABF-88B3-DD8334937C0F}" type="datetimeFigureOut">
              <a:rPr lang="ar-IQ" smtClean="0"/>
              <a:pPr/>
              <a:t>10/07/1440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FDEFE-AEAA-4F4D-9F58-A20FE9A1646C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BF040-121A-4ABF-88B3-DD8334937C0F}" type="datetimeFigureOut">
              <a:rPr lang="ar-IQ" smtClean="0"/>
              <a:pPr/>
              <a:t>10/07/1440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FDEFE-AEAA-4F4D-9F58-A20FE9A1646C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BF040-121A-4ABF-88B3-DD8334937C0F}" type="datetimeFigureOut">
              <a:rPr lang="ar-IQ" smtClean="0"/>
              <a:pPr/>
              <a:t>10/07/1440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FDEFE-AEAA-4F4D-9F58-A20FE9A1646C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BF040-121A-4ABF-88B3-DD8334937C0F}" type="datetimeFigureOut">
              <a:rPr lang="ar-IQ" smtClean="0"/>
              <a:pPr/>
              <a:t>10/07/1440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FDEFE-AEAA-4F4D-9F58-A20FE9A1646C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CBF040-121A-4ABF-88B3-DD8334937C0F}" type="datetimeFigureOut">
              <a:rPr lang="ar-IQ" smtClean="0"/>
              <a:pPr/>
              <a:t>10/07/1440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DFDEFE-AEAA-4F4D-9F58-A20FE9A1646C}" type="slidenum">
              <a:rPr lang="ar-IQ" smtClean="0"/>
              <a:pPr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500034" y="1142984"/>
            <a:ext cx="7772400" cy="1470025"/>
          </a:xfrm>
        </p:spPr>
        <p:txBody>
          <a:bodyPr/>
          <a:lstStyle/>
          <a:p>
            <a:r>
              <a:rPr lang="ar-IQ" dirty="0" err="1" smtClean="0">
                <a:solidFill>
                  <a:srgbClr val="FF0000"/>
                </a:solidFill>
              </a:rPr>
              <a:t>اشخاص</a:t>
            </a:r>
            <a:r>
              <a:rPr lang="ar-IQ" dirty="0" smtClean="0">
                <a:solidFill>
                  <a:srgbClr val="FF0000"/>
                </a:solidFill>
              </a:rPr>
              <a:t> القانون الدولي العام</a:t>
            </a:r>
            <a:r>
              <a:rPr lang="ar-IQ" dirty="0" smtClean="0"/>
              <a:t> </a:t>
            </a:r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785786" y="3071810"/>
            <a:ext cx="7429552" cy="3143272"/>
          </a:xfrm>
        </p:spPr>
        <p:txBody>
          <a:bodyPr/>
          <a:lstStyle/>
          <a:p>
            <a:pPr algn="just"/>
            <a:r>
              <a:rPr lang="ar-IQ" dirty="0" smtClean="0">
                <a:solidFill>
                  <a:schemeClr val="tx1"/>
                </a:solidFill>
              </a:rPr>
              <a:t>يقصد بمصطلح </a:t>
            </a:r>
            <a:r>
              <a:rPr lang="ar-IQ" dirty="0" err="1" smtClean="0">
                <a:solidFill>
                  <a:schemeClr val="tx1"/>
                </a:solidFill>
              </a:rPr>
              <a:t>اشخاص</a:t>
            </a:r>
            <a:r>
              <a:rPr lang="ar-IQ" dirty="0" smtClean="0">
                <a:solidFill>
                  <a:schemeClr val="tx1"/>
                </a:solidFill>
              </a:rPr>
              <a:t> القانون لدولي العام بأنه نظام قانوني معين كل من تخاطبه </a:t>
            </a:r>
            <a:r>
              <a:rPr lang="ar-IQ" dirty="0" err="1" smtClean="0">
                <a:solidFill>
                  <a:schemeClr val="tx1"/>
                </a:solidFill>
              </a:rPr>
              <a:t>احكام</a:t>
            </a:r>
            <a:r>
              <a:rPr lang="ar-IQ" dirty="0" smtClean="0">
                <a:solidFill>
                  <a:schemeClr val="tx1"/>
                </a:solidFill>
              </a:rPr>
              <a:t> هذا النظام القانوني ، لتملي عليه مباشرة التزامات </a:t>
            </a:r>
            <a:r>
              <a:rPr lang="ar-IQ" dirty="0" err="1" smtClean="0">
                <a:solidFill>
                  <a:schemeClr val="tx1"/>
                </a:solidFill>
              </a:rPr>
              <a:t>او</a:t>
            </a:r>
            <a:r>
              <a:rPr lang="ar-IQ" dirty="0" smtClean="0">
                <a:solidFill>
                  <a:schemeClr val="tx1"/>
                </a:solidFill>
              </a:rPr>
              <a:t> تمنحه حقوقا . بعبارة </a:t>
            </a:r>
            <a:r>
              <a:rPr lang="ar-IQ" dirty="0" err="1" smtClean="0">
                <a:solidFill>
                  <a:schemeClr val="tx1"/>
                </a:solidFill>
              </a:rPr>
              <a:t>اخرى</a:t>
            </a:r>
            <a:r>
              <a:rPr lang="ar-IQ" dirty="0" smtClean="0">
                <a:solidFill>
                  <a:schemeClr val="tx1"/>
                </a:solidFill>
              </a:rPr>
              <a:t> </a:t>
            </a:r>
            <a:r>
              <a:rPr lang="ar-IQ" dirty="0" err="1" smtClean="0">
                <a:solidFill>
                  <a:schemeClr val="tx1"/>
                </a:solidFill>
              </a:rPr>
              <a:t>ان</a:t>
            </a:r>
            <a:r>
              <a:rPr lang="ar-IQ" dirty="0" smtClean="0">
                <a:solidFill>
                  <a:schemeClr val="tx1"/>
                </a:solidFill>
              </a:rPr>
              <a:t> </a:t>
            </a:r>
            <a:r>
              <a:rPr lang="ar-IQ" dirty="0" err="1" smtClean="0">
                <a:solidFill>
                  <a:schemeClr val="tx1"/>
                </a:solidFill>
              </a:rPr>
              <a:t>اشخاص</a:t>
            </a:r>
            <a:r>
              <a:rPr lang="ar-IQ" dirty="0" smtClean="0">
                <a:solidFill>
                  <a:schemeClr val="tx1"/>
                </a:solidFill>
              </a:rPr>
              <a:t> القانون الدولي العام </a:t>
            </a:r>
            <a:r>
              <a:rPr lang="ar-IQ" dirty="0" err="1" smtClean="0">
                <a:solidFill>
                  <a:schemeClr val="tx1"/>
                </a:solidFill>
              </a:rPr>
              <a:t>اي</a:t>
            </a:r>
            <a:r>
              <a:rPr lang="ar-IQ" dirty="0" smtClean="0">
                <a:solidFill>
                  <a:schemeClr val="tx1"/>
                </a:solidFill>
              </a:rPr>
              <a:t> نظام قانوني (( دولي </a:t>
            </a:r>
            <a:r>
              <a:rPr lang="ar-IQ" dirty="0" err="1" smtClean="0">
                <a:solidFill>
                  <a:schemeClr val="tx1"/>
                </a:solidFill>
              </a:rPr>
              <a:t>او</a:t>
            </a:r>
            <a:r>
              <a:rPr lang="ar-IQ" dirty="0" smtClean="0">
                <a:solidFill>
                  <a:schemeClr val="tx1"/>
                </a:solidFill>
              </a:rPr>
              <a:t> داخلي )) تكون حقوقهم والتزاماتهم منظمة بأحكامه .</a:t>
            </a:r>
            <a:endParaRPr lang="ar-IQ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انتقادات نظرية الملكية </a:t>
            </a:r>
            <a:r>
              <a:rPr lang="ar-IQ" dirty="0" err="1" smtClean="0"/>
              <a:t>او</a:t>
            </a:r>
            <a:r>
              <a:rPr lang="ar-IQ" dirty="0" smtClean="0"/>
              <a:t> المحل 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ar-IQ" dirty="0" smtClean="0"/>
              <a:t>  1. تتعارض ملكية الدولة </a:t>
            </a:r>
            <a:r>
              <a:rPr lang="ar-IQ" dirty="0" err="1" smtClean="0"/>
              <a:t>للاقليم</a:t>
            </a:r>
            <a:r>
              <a:rPr lang="ar-IQ" dirty="0" smtClean="0"/>
              <a:t> مع ملكية </a:t>
            </a:r>
            <a:r>
              <a:rPr lang="ar-IQ" dirty="0" err="1" smtClean="0"/>
              <a:t>الافراد</a:t>
            </a:r>
            <a:r>
              <a:rPr lang="ar-IQ" dirty="0" smtClean="0"/>
              <a:t> </a:t>
            </a:r>
            <a:r>
              <a:rPr lang="ar-IQ" dirty="0" err="1" smtClean="0"/>
              <a:t>او</a:t>
            </a:r>
            <a:r>
              <a:rPr lang="ar-IQ" dirty="0" smtClean="0"/>
              <a:t> </a:t>
            </a:r>
            <a:r>
              <a:rPr lang="ar-IQ" dirty="0" err="1" smtClean="0"/>
              <a:t>الاشخاص</a:t>
            </a:r>
            <a:r>
              <a:rPr lang="ar-IQ" dirty="0" smtClean="0"/>
              <a:t> المعنوية المختلفة </a:t>
            </a:r>
            <a:r>
              <a:rPr lang="ar-IQ" dirty="0" err="1" smtClean="0"/>
              <a:t>للاجزاء</a:t>
            </a:r>
            <a:r>
              <a:rPr lang="ar-IQ" dirty="0" smtClean="0"/>
              <a:t> التي يملكونها في </a:t>
            </a:r>
            <a:r>
              <a:rPr lang="ar-IQ" dirty="0" err="1" smtClean="0"/>
              <a:t>الاقليم</a:t>
            </a:r>
            <a:r>
              <a:rPr lang="ar-IQ" dirty="0" smtClean="0"/>
              <a:t> ، وذلك لان حق الملكية هو حق مطلق وقاصر على المالك . </a:t>
            </a:r>
            <a:r>
              <a:rPr lang="ar-IQ" dirty="0" err="1" smtClean="0"/>
              <a:t>اما</a:t>
            </a:r>
            <a:r>
              <a:rPr lang="ar-IQ" dirty="0" smtClean="0"/>
              <a:t> </a:t>
            </a:r>
            <a:r>
              <a:rPr lang="ar-IQ" dirty="0" err="1" smtClean="0"/>
              <a:t>الدومين</a:t>
            </a:r>
            <a:r>
              <a:rPr lang="ar-IQ" dirty="0" smtClean="0"/>
              <a:t> العام فهو غير مملوك </a:t>
            </a:r>
            <a:r>
              <a:rPr lang="ar-IQ" dirty="0" err="1" smtClean="0"/>
              <a:t>لاحد</a:t>
            </a:r>
            <a:r>
              <a:rPr lang="ar-IQ" dirty="0" smtClean="0"/>
              <a:t> وليس للدولة عليه حق الملكية بل عليه سلطة </a:t>
            </a:r>
            <a:r>
              <a:rPr lang="ar-IQ" dirty="0" err="1" smtClean="0"/>
              <a:t>الادارة</a:t>
            </a:r>
            <a:r>
              <a:rPr lang="ar-IQ" dirty="0" smtClean="0"/>
              <a:t> والحراسة والتخصص .</a:t>
            </a:r>
          </a:p>
          <a:p>
            <a:pPr algn="just">
              <a:buNone/>
            </a:pPr>
            <a:r>
              <a:rPr lang="ar-IQ" dirty="0" smtClean="0"/>
              <a:t>2 . </a:t>
            </a:r>
            <a:r>
              <a:rPr lang="ar-IQ" dirty="0" err="1" smtClean="0"/>
              <a:t>ان</a:t>
            </a:r>
            <a:r>
              <a:rPr lang="ar-IQ" dirty="0" smtClean="0"/>
              <a:t> </a:t>
            </a:r>
            <a:r>
              <a:rPr lang="ar-IQ" dirty="0" err="1" smtClean="0"/>
              <a:t>الاقليم</a:t>
            </a:r>
            <a:r>
              <a:rPr lang="ar-IQ" dirty="0" smtClean="0"/>
              <a:t> عنصر من عناصر تكوين الدولة بحيث ينعدم وجودها عند فقدان </a:t>
            </a:r>
            <a:r>
              <a:rPr lang="ar-IQ" dirty="0" err="1" smtClean="0"/>
              <a:t>الاقليم</a:t>
            </a:r>
            <a:r>
              <a:rPr lang="ar-IQ" dirty="0" smtClean="0"/>
              <a:t> ولا يصح هذا القول بالنسبة للفرد المالك </a:t>
            </a:r>
            <a:r>
              <a:rPr lang="ar-IQ" dirty="0" err="1" smtClean="0"/>
              <a:t>لانه</a:t>
            </a:r>
            <a:r>
              <a:rPr lang="ar-IQ" dirty="0" smtClean="0"/>
              <a:t> يبقى محتفظا بشخصيته القانونية وبوجوده بعد </a:t>
            </a:r>
            <a:r>
              <a:rPr lang="ar-IQ" dirty="0" err="1" smtClean="0"/>
              <a:t>ان</a:t>
            </a:r>
            <a:r>
              <a:rPr lang="ar-IQ" dirty="0" smtClean="0"/>
              <a:t> يفقد ما يملكه .</a:t>
            </a:r>
            <a:endParaRPr lang="ar-IQ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انتقادات نظرية الملكية </a:t>
            </a:r>
            <a:r>
              <a:rPr lang="ar-IQ" dirty="0" err="1" smtClean="0"/>
              <a:t>او</a:t>
            </a:r>
            <a:r>
              <a:rPr lang="ar-IQ" dirty="0" smtClean="0"/>
              <a:t> المحل 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ar-IQ" dirty="0" smtClean="0"/>
              <a:t>  يختلف حق الملكية عن الاختصاص </a:t>
            </a:r>
            <a:r>
              <a:rPr lang="ar-IQ" dirty="0" err="1" smtClean="0"/>
              <a:t>الاقليمي</a:t>
            </a:r>
            <a:r>
              <a:rPr lang="ar-IQ" dirty="0" smtClean="0"/>
              <a:t> للدولة من حيث </a:t>
            </a:r>
            <a:r>
              <a:rPr lang="ar-IQ" dirty="0" err="1" smtClean="0"/>
              <a:t>ان</a:t>
            </a:r>
            <a:r>
              <a:rPr lang="ar-IQ" dirty="0" smtClean="0"/>
              <a:t> </a:t>
            </a:r>
            <a:r>
              <a:rPr lang="ar-IQ" dirty="0" err="1" smtClean="0"/>
              <a:t>الاول</a:t>
            </a:r>
            <a:r>
              <a:rPr lang="ar-IQ" dirty="0" smtClean="0"/>
              <a:t> يرتب للمالك مجموعة اختصاصات تنصب على </a:t>
            </a:r>
            <a:r>
              <a:rPr lang="ar-IQ" dirty="0" err="1" smtClean="0"/>
              <a:t>الاشياء</a:t>
            </a:r>
            <a:r>
              <a:rPr lang="ar-IQ" dirty="0" smtClean="0"/>
              <a:t> المملوكة ، بينما يشمل الاختصاص </a:t>
            </a:r>
            <a:r>
              <a:rPr lang="ar-IQ" dirty="0" err="1" smtClean="0"/>
              <a:t>الاقليمي</a:t>
            </a:r>
            <a:r>
              <a:rPr lang="ar-IQ" dirty="0" smtClean="0"/>
              <a:t> للدولة السلطات التي تما </a:t>
            </a:r>
            <a:r>
              <a:rPr lang="ar-IQ" dirty="0" err="1" smtClean="0"/>
              <a:t>رسها</a:t>
            </a:r>
            <a:r>
              <a:rPr lang="ar-IQ" dirty="0" smtClean="0"/>
              <a:t> على كل ما في </a:t>
            </a:r>
            <a:r>
              <a:rPr lang="ar-IQ" dirty="0" err="1" smtClean="0"/>
              <a:t>الاقليم</a:t>
            </a:r>
            <a:r>
              <a:rPr lang="ar-IQ" dirty="0" smtClean="0"/>
              <a:t> من </a:t>
            </a:r>
            <a:r>
              <a:rPr lang="ar-IQ" dirty="0" err="1" smtClean="0"/>
              <a:t>اشياء</a:t>
            </a:r>
            <a:r>
              <a:rPr lang="ar-IQ" dirty="0" smtClean="0"/>
              <a:t> ومن فيه من </a:t>
            </a:r>
            <a:r>
              <a:rPr lang="ar-IQ" dirty="0" err="1" smtClean="0"/>
              <a:t>اشخاص</a:t>
            </a:r>
            <a:r>
              <a:rPr lang="ar-IQ" dirty="0" smtClean="0"/>
              <a:t> طبيعية ومعنوية ، وكل ما يجري في </a:t>
            </a:r>
            <a:r>
              <a:rPr lang="ar-IQ" dirty="0" err="1" smtClean="0"/>
              <a:t>الاقليم</a:t>
            </a:r>
            <a:r>
              <a:rPr lang="ar-IQ" dirty="0" smtClean="0"/>
              <a:t> من وقائع وتصرفات . </a:t>
            </a:r>
            <a:r>
              <a:rPr lang="ar-IQ" dirty="0" err="1" smtClean="0"/>
              <a:t>وازاء</a:t>
            </a:r>
            <a:r>
              <a:rPr lang="ar-IQ" dirty="0" smtClean="0"/>
              <a:t> هذه الانتقادات ترك الفقهاء هذه النظرية التقليدية </a:t>
            </a:r>
            <a:r>
              <a:rPr lang="ar-IQ" dirty="0" err="1" smtClean="0"/>
              <a:t>الى</a:t>
            </a:r>
            <a:r>
              <a:rPr lang="ar-IQ" dirty="0" smtClean="0"/>
              <a:t> نظرية غيرها . </a:t>
            </a:r>
            <a:endParaRPr lang="ar-IQ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IQ" dirty="0" smtClean="0"/>
              <a:t>ثانيا : نظرية </a:t>
            </a:r>
            <a:r>
              <a:rPr lang="ar-IQ" dirty="0" err="1" smtClean="0"/>
              <a:t>الاقليم</a:t>
            </a:r>
            <a:r>
              <a:rPr lang="ar-IQ" dirty="0" smtClean="0"/>
              <a:t> </a:t>
            </a:r>
            <a:r>
              <a:rPr lang="ar-IQ" dirty="0" err="1" smtClean="0"/>
              <a:t>بأعتباره</a:t>
            </a:r>
            <a:r>
              <a:rPr lang="ar-IQ" dirty="0" smtClean="0"/>
              <a:t> من العناصر المكونة للدولة 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ar-IQ" dirty="0" smtClean="0"/>
              <a:t>  تذهب هذه النظرية </a:t>
            </a:r>
            <a:r>
              <a:rPr lang="ar-IQ" dirty="0" err="1" smtClean="0"/>
              <a:t>الى</a:t>
            </a:r>
            <a:r>
              <a:rPr lang="ar-IQ" dirty="0" smtClean="0"/>
              <a:t> اعتبار </a:t>
            </a:r>
            <a:r>
              <a:rPr lang="ar-IQ" dirty="0" err="1" smtClean="0"/>
              <a:t>الاقليم</a:t>
            </a:r>
            <a:r>
              <a:rPr lang="ar-IQ" dirty="0" smtClean="0"/>
              <a:t> من العناصر اللازمة لتمتع الدولة بشخصية القانون الدولي العام ، </a:t>
            </a:r>
            <a:r>
              <a:rPr lang="ar-IQ" dirty="0" err="1" smtClean="0"/>
              <a:t>اي</a:t>
            </a:r>
            <a:r>
              <a:rPr lang="ar-IQ" dirty="0" smtClean="0"/>
              <a:t> </a:t>
            </a:r>
            <a:r>
              <a:rPr lang="ar-IQ" dirty="0" err="1" smtClean="0"/>
              <a:t>ان</a:t>
            </a:r>
            <a:r>
              <a:rPr lang="ar-IQ" dirty="0" smtClean="0"/>
              <a:t> </a:t>
            </a:r>
            <a:r>
              <a:rPr lang="ar-IQ" dirty="0" err="1" smtClean="0"/>
              <a:t>الاقليم</a:t>
            </a:r>
            <a:r>
              <a:rPr lang="ar-IQ" dirty="0" smtClean="0"/>
              <a:t> عنصر مندمج بذات الدولة باعتباره جزء لا يتجزأ من طبيعتها ، وتمارس فيه سلطتها العامة .</a:t>
            </a:r>
          </a:p>
          <a:p>
            <a:pPr algn="just">
              <a:buNone/>
            </a:pPr>
            <a:r>
              <a:rPr lang="ar-IQ" dirty="0" smtClean="0"/>
              <a:t>يؤخذ على هذه النظرية </a:t>
            </a:r>
            <a:r>
              <a:rPr lang="ar-IQ" dirty="0" err="1" smtClean="0"/>
              <a:t>بانها</a:t>
            </a:r>
            <a:r>
              <a:rPr lang="ar-IQ" dirty="0" smtClean="0"/>
              <a:t> تخلط بين </a:t>
            </a:r>
            <a:r>
              <a:rPr lang="ar-IQ" dirty="0" err="1" smtClean="0"/>
              <a:t>الاقليم</a:t>
            </a:r>
            <a:r>
              <a:rPr lang="ar-IQ" dirty="0" smtClean="0"/>
              <a:t> والشخصية القانونية للدولة ، وتعجز عن تفسير بقاء هذه الشخصية القانونية بالرغم من التغيرات العديدة التي يمكن </a:t>
            </a:r>
            <a:r>
              <a:rPr lang="ar-IQ" dirty="0" err="1" smtClean="0"/>
              <a:t>ان</a:t>
            </a:r>
            <a:r>
              <a:rPr lang="ar-IQ" dirty="0" smtClean="0"/>
              <a:t> تطرأ على </a:t>
            </a:r>
            <a:r>
              <a:rPr lang="ar-IQ" dirty="0" err="1" smtClean="0"/>
              <a:t>الاقليم</a:t>
            </a:r>
            <a:r>
              <a:rPr lang="ar-IQ" dirty="0" smtClean="0"/>
              <a:t> من تنازل ومشاركة في الاختصاصات </a:t>
            </a:r>
            <a:r>
              <a:rPr lang="ar-IQ" dirty="0" err="1" smtClean="0"/>
              <a:t>او</a:t>
            </a:r>
            <a:r>
              <a:rPr lang="ar-IQ" dirty="0" smtClean="0"/>
              <a:t> تقاسمها .</a:t>
            </a:r>
            <a:endParaRPr lang="ar-IQ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نظرية الاختصاص 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ar-IQ" dirty="0" smtClean="0"/>
              <a:t>  ترى هذه النظرية </a:t>
            </a:r>
            <a:r>
              <a:rPr lang="ar-IQ" dirty="0" err="1" smtClean="0"/>
              <a:t>ان</a:t>
            </a:r>
            <a:r>
              <a:rPr lang="ar-IQ" dirty="0" smtClean="0"/>
              <a:t> </a:t>
            </a:r>
            <a:r>
              <a:rPr lang="ar-IQ" dirty="0" err="1" smtClean="0"/>
              <a:t>الاقليم</a:t>
            </a:r>
            <a:r>
              <a:rPr lang="ar-IQ" dirty="0" smtClean="0"/>
              <a:t> عبارة عن جزء من </a:t>
            </a:r>
            <a:r>
              <a:rPr lang="ar-IQ" dirty="0" err="1" smtClean="0"/>
              <a:t>الارض</a:t>
            </a:r>
            <a:r>
              <a:rPr lang="ar-IQ" dirty="0" smtClean="0"/>
              <a:t> يباشر وينفذ فيه نظام قانوني معين ، فهو المجال المكاني الذي تمارس فيه الدولة اختصاصها </a:t>
            </a:r>
            <a:r>
              <a:rPr lang="ar-IQ" dirty="0" err="1" smtClean="0"/>
              <a:t>والاطار</a:t>
            </a:r>
            <a:r>
              <a:rPr lang="ar-IQ" dirty="0" smtClean="0"/>
              <a:t> الذي تعتبر فيه تصرفاتها الحكومية مشروعة .</a:t>
            </a:r>
          </a:p>
          <a:p>
            <a:pPr algn="just">
              <a:buNone/>
            </a:pPr>
            <a:r>
              <a:rPr lang="ar-IQ" dirty="0" smtClean="0"/>
              <a:t>نالت هذه النظرية تأييد غالبية </a:t>
            </a:r>
            <a:r>
              <a:rPr lang="ar-IQ" dirty="0" err="1" smtClean="0"/>
              <a:t>شراح</a:t>
            </a:r>
            <a:r>
              <a:rPr lang="ar-IQ" dirty="0" smtClean="0"/>
              <a:t> القانون الدولي المعاصر </a:t>
            </a:r>
            <a:r>
              <a:rPr lang="ar-IQ" dirty="0" err="1" smtClean="0"/>
              <a:t>لانها</a:t>
            </a:r>
            <a:r>
              <a:rPr lang="ar-IQ" dirty="0" smtClean="0"/>
              <a:t> من ناحية تنسجم مع مبادئ القانون العام الذي يعد الاختصاصات الحكومية بمثابة سلطات مخولة للحاكمين والموظفين العموميين للقيام ببعض الوظائف المتصلة بالصالح العام للمجتمع .</a:t>
            </a:r>
            <a:endParaRPr lang="ar-IQ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ar-IQ" dirty="0" smtClean="0"/>
              <a:t>   ومن ناحية </a:t>
            </a:r>
            <a:r>
              <a:rPr lang="ar-IQ" dirty="0" err="1" smtClean="0"/>
              <a:t>اخرى</a:t>
            </a:r>
            <a:r>
              <a:rPr lang="ar-IQ" dirty="0" smtClean="0"/>
              <a:t> فان القانون الدولي العام يفسر بوضوح ما عجزت عنه النظريات السابقة عن تفسيره من النظم القانونية الدولية .</a:t>
            </a:r>
            <a:endParaRPr lang="ar-IQ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err="1" smtClean="0"/>
              <a:t>الاقليم</a:t>
            </a:r>
            <a:r>
              <a:rPr lang="ar-IQ" dirty="0" smtClean="0"/>
              <a:t> </a:t>
            </a:r>
            <a:r>
              <a:rPr lang="ar-IQ" dirty="0" err="1" smtClean="0"/>
              <a:t>الارضي</a:t>
            </a:r>
            <a:r>
              <a:rPr lang="ar-IQ" dirty="0" smtClean="0"/>
              <a:t> 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>
              <a:buNone/>
            </a:pPr>
            <a:r>
              <a:rPr lang="ar-IQ" dirty="0" smtClean="0"/>
              <a:t>  المعالم الطبيعية :</a:t>
            </a:r>
          </a:p>
          <a:p>
            <a:pPr algn="just">
              <a:buNone/>
            </a:pPr>
            <a:r>
              <a:rPr lang="ar-IQ" dirty="0" err="1" smtClean="0"/>
              <a:t>الاقليم</a:t>
            </a:r>
            <a:r>
              <a:rPr lang="ar-IQ" dirty="0" smtClean="0"/>
              <a:t> </a:t>
            </a:r>
            <a:r>
              <a:rPr lang="ar-IQ" dirty="0" err="1" smtClean="0"/>
              <a:t>الارضي</a:t>
            </a:r>
            <a:r>
              <a:rPr lang="ar-IQ" dirty="0" smtClean="0"/>
              <a:t> هو جزء من اليابسة من </a:t>
            </a:r>
            <a:r>
              <a:rPr lang="ar-IQ" dirty="0" err="1" smtClean="0"/>
              <a:t>اقيلم</a:t>
            </a:r>
            <a:r>
              <a:rPr lang="ar-IQ" dirty="0" smtClean="0"/>
              <a:t> الدولة ، </a:t>
            </a:r>
            <a:r>
              <a:rPr lang="ar-IQ" dirty="0" err="1" smtClean="0"/>
              <a:t>وكا</a:t>
            </a:r>
            <a:r>
              <a:rPr lang="ar-IQ" dirty="0" smtClean="0"/>
              <a:t> ما يحتويه هذا الجزء من معالم طبيعية ، كالجبال والتلال والسهول والوديان والصحاري ومجاري المياه التي تقع بأكملها في </a:t>
            </a:r>
            <a:r>
              <a:rPr lang="ar-IQ" dirty="0" err="1" smtClean="0"/>
              <a:t>الاقليم</a:t>
            </a:r>
            <a:r>
              <a:rPr lang="ar-IQ" dirty="0" smtClean="0"/>
              <a:t> من انهار وبحيرات وقنوات ، وكل ما يحتويه باطن </a:t>
            </a:r>
            <a:r>
              <a:rPr lang="ar-IQ" dirty="0" err="1" smtClean="0"/>
              <a:t>الارض</a:t>
            </a:r>
            <a:r>
              <a:rPr lang="ar-IQ" dirty="0" smtClean="0"/>
              <a:t> من مياه جوفية وثروات طبيعية كالبترول .</a:t>
            </a:r>
          </a:p>
          <a:p>
            <a:pPr algn="just">
              <a:buNone/>
            </a:pPr>
            <a:r>
              <a:rPr lang="ar-IQ" dirty="0" smtClean="0"/>
              <a:t>ولا يشترط القانون الدولي العام في </a:t>
            </a:r>
            <a:r>
              <a:rPr lang="ar-IQ" dirty="0" err="1" smtClean="0"/>
              <a:t>اقليم</a:t>
            </a:r>
            <a:r>
              <a:rPr lang="ar-IQ" dirty="0" smtClean="0"/>
              <a:t> الدولة </a:t>
            </a:r>
            <a:r>
              <a:rPr lang="ar-IQ" dirty="0" err="1" smtClean="0"/>
              <a:t>ان</a:t>
            </a:r>
            <a:r>
              <a:rPr lang="ar-IQ" dirty="0" smtClean="0"/>
              <a:t> يكون متصل </a:t>
            </a:r>
            <a:r>
              <a:rPr lang="ar-IQ" dirty="0" err="1" smtClean="0"/>
              <a:t>الاجزاء</a:t>
            </a:r>
            <a:r>
              <a:rPr lang="ar-IQ" dirty="0" smtClean="0"/>
              <a:t> فقد يفصل البحر </a:t>
            </a:r>
            <a:r>
              <a:rPr lang="ar-IQ" dirty="0" err="1" smtClean="0"/>
              <a:t>او</a:t>
            </a:r>
            <a:r>
              <a:rPr lang="ar-IQ" dirty="0" smtClean="0"/>
              <a:t> </a:t>
            </a:r>
            <a:r>
              <a:rPr lang="ar-IQ" dirty="0" err="1" smtClean="0"/>
              <a:t>اقاليم</a:t>
            </a:r>
            <a:r>
              <a:rPr lang="ar-IQ" dirty="0" smtClean="0"/>
              <a:t> دول </a:t>
            </a:r>
            <a:r>
              <a:rPr lang="ar-IQ" dirty="0" err="1" smtClean="0"/>
              <a:t>اخرى</a:t>
            </a:r>
            <a:r>
              <a:rPr lang="ar-IQ" dirty="0" smtClean="0"/>
              <a:t> بين </a:t>
            </a:r>
            <a:r>
              <a:rPr lang="ar-IQ" dirty="0" err="1" smtClean="0"/>
              <a:t>اجزاء</a:t>
            </a:r>
            <a:r>
              <a:rPr lang="ar-IQ" dirty="0" smtClean="0"/>
              <a:t> </a:t>
            </a:r>
            <a:r>
              <a:rPr lang="ar-IQ" dirty="0" err="1" smtClean="0"/>
              <a:t>اقليم</a:t>
            </a:r>
            <a:r>
              <a:rPr lang="ar-IQ" dirty="0" smtClean="0"/>
              <a:t> الدولة ، كما هو الحال بالنسبة للفلبين واليابان . </a:t>
            </a:r>
            <a:endParaRPr lang="ar-IQ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ar-IQ" dirty="0" smtClean="0"/>
              <a:t>  كذلك </a:t>
            </a:r>
            <a:r>
              <a:rPr lang="ar-IQ" dirty="0" err="1" smtClean="0"/>
              <a:t>لايشترط</a:t>
            </a:r>
            <a:r>
              <a:rPr lang="ar-IQ" dirty="0" smtClean="0"/>
              <a:t> القانون الدولي في </a:t>
            </a:r>
            <a:r>
              <a:rPr lang="ar-IQ" dirty="0" err="1" smtClean="0"/>
              <a:t>اقليم</a:t>
            </a:r>
            <a:r>
              <a:rPr lang="ar-IQ" dirty="0" smtClean="0"/>
              <a:t> الدولة </a:t>
            </a:r>
            <a:r>
              <a:rPr lang="ar-IQ" dirty="0" err="1" smtClean="0"/>
              <a:t>ان</a:t>
            </a:r>
            <a:r>
              <a:rPr lang="ar-IQ" dirty="0" smtClean="0"/>
              <a:t> يكون على سعة معينة </a:t>
            </a:r>
            <a:r>
              <a:rPr lang="ar-IQ" dirty="0" err="1" smtClean="0"/>
              <a:t>اي</a:t>
            </a:r>
            <a:r>
              <a:rPr lang="ar-IQ" dirty="0" smtClean="0"/>
              <a:t> </a:t>
            </a:r>
            <a:r>
              <a:rPr lang="ar-IQ" dirty="0" err="1" smtClean="0"/>
              <a:t>ان</a:t>
            </a:r>
            <a:r>
              <a:rPr lang="ar-IQ" dirty="0" smtClean="0"/>
              <a:t> تكون له مساحة معينة ، فكما تقوم الدولة على مساحات مكانية  شاسعة كما في الاتحاد السوفيتي والولايات المتحدة وكندا والبرازيل ، </a:t>
            </a:r>
            <a:r>
              <a:rPr lang="ar-IQ" dirty="0" err="1" smtClean="0"/>
              <a:t>فانها</a:t>
            </a:r>
            <a:r>
              <a:rPr lang="ar-IQ" dirty="0" smtClean="0"/>
              <a:t> تقوم على اصغر المساحات كما في </a:t>
            </a:r>
            <a:r>
              <a:rPr lang="ar-IQ" dirty="0" err="1" smtClean="0"/>
              <a:t>مالطا</a:t>
            </a:r>
            <a:r>
              <a:rPr lang="ar-IQ" dirty="0" smtClean="0"/>
              <a:t> </a:t>
            </a:r>
            <a:r>
              <a:rPr lang="ar-IQ" dirty="0" err="1" smtClean="0"/>
              <a:t>ومالديف</a:t>
            </a:r>
            <a:r>
              <a:rPr lang="ar-IQ" dirty="0" smtClean="0"/>
              <a:t> والبحرين . وكل ما يشترط على </a:t>
            </a:r>
            <a:r>
              <a:rPr lang="ar-IQ" dirty="0" err="1" smtClean="0"/>
              <a:t>الاقليم</a:t>
            </a:r>
            <a:r>
              <a:rPr lang="ar-IQ" dirty="0" smtClean="0"/>
              <a:t> هو </a:t>
            </a:r>
            <a:r>
              <a:rPr lang="ar-IQ" dirty="0" err="1" smtClean="0"/>
              <a:t>ان</a:t>
            </a:r>
            <a:r>
              <a:rPr lang="ar-IQ" dirty="0" smtClean="0"/>
              <a:t> يكون ثابتا ومحددا بحدود واضحة المعالم لكي يتميز عن </a:t>
            </a:r>
            <a:r>
              <a:rPr lang="ar-IQ" dirty="0" err="1" smtClean="0"/>
              <a:t>اقاليم</a:t>
            </a:r>
            <a:r>
              <a:rPr lang="ar-IQ" dirty="0" smtClean="0"/>
              <a:t> الدول </a:t>
            </a:r>
            <a:r>
              <a:rPr lang="ar-IQ" dirty="0" err="1" smtClean="0"/>
              <a:t>الاخرى</a:t>
            </a:r>
            <a:r>
              <a:rPr lang="ar-IQ" dirty="0" smtClean="0"/>
              <a:t> .  </a:t>
            </a:r>
            <a:endParaRPr lang="ar-IQ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الحدود 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ar-IQ" dirty="0" smtClean="0"/>
              <a:t>  لكل دولة حدود تعين نطاق </a:t>
            </a:r>
            <a:r>
              <a:rPr lang="ar-IQ" dirty="0" err="1" smtClean="0"/>
              <a:t>اقليمها</a:t>
            </a:r>
            <a:r>
              <a:rPr lang="ar-IQ" dirty="0" smtClean="0"/>
              <a:t> </a:t>
            </a:r>
            <a:r>
              <a:rPr lang="ar-IQ" dirty="0" err="1" smtClean="0"/>
              <a:t>الارضي</a:t>
            </a:r>
            <a:r>
              <a:rPr lang="ar-IQ" dirty="0" smtClean="0"/>
              <a:t> ، وللحدود </a:t>
            </a:r>
            <a:r>
              <a:rPr lang="ar-IQ" dirty="0" err="1" smtClean="0"/>
              <a:t>اهمية</a:t>
            </a:r>
            <a:r>
              <a:rPr lang="ar-IQ" dirty="0" smtClean="0"/>
              <a:t> سياسية وقانونية كبرى لان الدول تمارس سيادتها داخل حدودها ، وعند الحدود تنتهي سيادة الدولة لتبدأ دولة </a:t>
            </a:r>
            <a:r>
              <a:rPr lang="ar-IQ" dirty="0" err="1" smtClean="0"/>
              <a:t>اخرى</a:t>
            </a:r>
            <a:r>
              <a:rPr lang="ar-IQ" dirty="0" smtClean="0"/>
              <a:t> . لذا يهتم القانون الدولي العام العرفي </a:t>
            </a:r>
            <a:r>
              <a:rPr lang="ar-IQ" dirty="0" err="1" smtClean="0"/>
              <a:t>والاتفاقي</a:t>
            </a:r>
            <a:r>
              <a:rPr lang="ar-IQ" dirty="0" smtClean="0"/>
              <a:t> بتحديد حدود الدولة ، لان عدم وضوح الحدود التي تفصل بين </a:t>
            </a:r>
            <a:r>
              <a:rPr lang="ar-IQ" dirty="0" err="1" smtClean="0"/>
              <a:t>اقاليم</a:t>
            </a:r>
            <a:r>
              <a:rPr lang="ar-IQ" dirty="0" smtClean="0"/>
              <a:t> الدول يؤدي </a:t>
            </a:r>
            <a:r>
              <a:rPr lang="ar-IQ" dirty="0" err="1" smtClean="0"/>
              <a:t>الى</a:t>
            </a:r>
            <a:r>
              <a:rPr lang="ar-IQ" dirty="0" smtClean="0"/>
              <a:t> تأزم العلاقات بين الدول ، وهذا قد يؤدي </a:t>
            </a:r>
            <a:r>
              <a:rPr lang="ar-IQ" dirty="0" err="1" smtClean="0"/>
              <a:t>الى</a:t>
            </a:r>
            <a:r>
              <a:rPr lang="ar-IQ" dirty="0" smtClean="0"/>
              <a:t> الدخول في نزاع مسلح .</a:t>
            </a:r>
            <a:endParaRPr lang="ar-IQ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err="1" smtClean="0"/>
              <a:t>انواع</a:t>
            </a:r>
            <a:r>
              <a:rPr lang="ar-IQ" dirty="0" smtClean="0"/>
              <a:t> الحدود 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ar-IQ" dirty="0" smtClean="0"/>
              <a:t>  الحدود على نوعين :</a:t>
            </a:r>
          </a:p>
          <a:p>
            <a:pPr marL="514350" indent="-514350" algn="just">
              <a:buAutoNum type="arabicPeriod"/>
            </a:pPr>
            <a:r>
              <a:rPr lang="ar-IQ" dirty="0" smtClean="0"/>
              <a:t>الحدود الاصطناعية : وهي على نوعين </a:t>
            </a:r>
            <a:r>
              <a:rPr lang="ar-IQ" dirty="0" err="1" smtClean="0"/>
              <a:t>ايضا</a:t>
            </a:r>
            <a:r>
              <a:rPr lang="ar-IQ" dirty="0" smtClean="0"/>
              <a:t> </a:t>
            </a:r>
          </a:p>
          <a:p>
            <a:pPr marL="514350" indent="-514350" algn="just">
              <a:buNone/>
            </a:pPr>
            <a:r>
              <a:rPr lang="ar-IQ" dirty="0" smtClean="0"/>
              <a:t>أ. الحدود الفلكية </a:t>
            </a:r>
          </a:p>
          <a:p>
            <a:pPr marL="514350" indent="-514350" algn="just">
              <a:buNone/>
            </a:pPr>
            <a:r>
              <a:rPr lang="ar-IQ" dirty="0" smtClean="0"/>
              <a:t>ب. الحدود لهندسية </a:t>
            </a:r>
          </a:p>
          <a:p>
            <a:pPr marL="514350" indent="-514350" algn="just">
              <a:buNone/>
            </a:pPr>
            <a:r>
              <a:rPr lang="ar-IQ" dirty="0" smtClean="0"/>
              <a:t>2. الحدود الطبيعية : </a:t>
            </a:r>
            <a:endParaRPr lang="ar-IQ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نظام الجوار 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00034" y="1571612"/>
            <a:ext cx="8229600" cy="4525963"/>
          </a:xfrm>
        </p:spPr>
        <p:txBody>
          <a:bodyPr/>
          <a:lstStyle/>
          <a:p>
            <a:pPr algn="just">
              <a:buNone/>
            </a:pPr>
            <a:r>
              <a:rPr lang="ar-IQ" dirty="0" smtClean="0"/>
              <a:t> عندما يتم تعيين الحدود </a:t>
            </a:r>
            <a:r>
              <a:rPr lang="ar-IQ" dirty="0" err="1" smtClean="0"/>
              <a:t>فانها</a:t>
            </a:r>
            <a:r>
              <a:rPr lang="ar-IQ" dirty="0" smtClean="0"/>
              <a:t> تخضع لنظام قانوني خاص </a:t>
            </a:r>
            <a:r>
              <a:rPr lang="ar-IQ" dirty="0" err="1" smtClean="0"/>
              <a:t>بها</a:t>
            </a:r>
            <a:r>
              <a:rPr lang="ar-IQ" dirty="0" smtClean="0"/>
              <a:t> يسمى نظام الجوار . ويتم ذلك بموجب اتفاقات خاصة تعقد بين الدول المتجاورة . تتناول تنظيم شؤون سكان مناطق الحدود والمرافق العامة . فبموجب هذا النظام فان سكان مناطق الحدود يتمتعون بنظام </a:t>
            </a:r>
            <a:r>
              <a:rPr lang="ar-IQ" dirty="0" err="1" smtClean="0"/>
              <a:t>اداري</a:t>
            </a:r>
            <a:r>
              <a:rPr lang="ar-IQ" dirty="0" smtClean="0"/>
              <a:t> مرن يسهل تنقلات العمال اليوميين والرعاة الموسميين بدون جوازات سفر </a:t>
            </a:r>
            <a:r>
              <a:rPr lang="ar-IQ" dirty="0" err="1" smtClean="0"/>
              <a:t>او</a:t>
            </a:r>
            <a:r>
              <a:rPr lang="ar-IQ" dirty="0" smtClean="0"/>
              <a:t> تأشيرة دخول ويسهل انتقال </a:t>
            </a:r>
            <a:r>
              <a:rPr lang="ar-IQ" dirty="0" err="1" smtClean="0"/>
              <a:t>الاطباء</a:t>
            </a:r>
            <a:r>
              <a:rPr lang="ar-IQ" dirty="0" smtClean="0"/>
              <a:t> والقابلات لممارسة اختصاصهم على جانبي الحدود . </a:t>
            </a:r>
            <a:endParaRPr lang="ar-IQ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ar-IQ" dirty="0" err="1" smtClean="0">
                <a:solidFill>
                  <a:srgbClr val="FF0000"/>
                </a:solidFill>
              </a:rPr>
              <a:t>الامور</a:t>
            </a:r>
            <a:r>
              <a:rPr lang="ar-IQ" dirty="0" smtClean="0">
                <a:solidFill>
                  <a:srgbClr val="FF0000"/>
                </a:solidFill>
              </a:rPr>
              <a:t> المحددة للشخصية القانونية الدولية </a:t>
            </a:r>
            <a:endParaRPr lang="ar-IQ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ar-IQ" dirty="0" smtClean="0"/>
              <a:t>   هناك </a:t>
            </a:r>
            <a:r>
              <a:rPr lang="ar-IQ" dirty="0" err="1" smtClean="0"/>
              <a:t>امران</a:t>
            </a:r>
            <a:r>
              <a:rPr lang="ar-IQ" dirty="0" smtClean="0"/>
              <a:t> تحدد الشخصية القانونية الدولية للشخصية الدولية تتمثل في :-</a:t>
            </a:r>
          </a:p>
          <a:p>
            <a:pPr algn="just"/>
            <a:r>
              <a:rPr lang="ar-IQ" dirty="0" smtClean="0"/>
              <a:t>1. القدرة على التعبير عن </a:t>
            </a:r>
            <a:r>
              <a:rPr lang="ar-IQ" dirty="0" err="1" smtClean="0"/>
              <a:t>الارادة</a:t>
            </a:r>
            <a:r>
              <a:rPr lang="ar-IQ" dirty="0" smtClean="0"/>
              <a:t> الذاتية خاصة في مجال العلاقات الدولية .</a:t>
            </a:r>
          </a:p>
          <a:p>
            <a:pPr algn="just"/>
            <a:r>
              <a:rPr lang="ar-IQ" dirty="0" smtClean="0"/>
              <a:t>2. القدرة على ممارسة بعض الحقوق </a:t>
            </a:r>
            <a:r>
              <a:rPr lang="ar-IQ" dirty="0" err="1" smtClean="0"/>
              <a:t>او</a:t>
            </a:r>
            <a:r>
              <a:rPr lang="ar-IQ" dirty="0" smtClean="0"/>
              <a:t> الاختصاصات الدولية وفقا </a:t>
            </a:r>
            <a:r>
              <a:rPr lang="ar-IQ" dirty="0" err="1" smtClean="0"/>
              <a:t>لاحكام</a:t>
            </a:r>
            <a:r>
              <a:rPr lang="ar-IQ" dirty="0" smtClean="0"/>
              <a:t> القانون الدولي العام .</a:t>
            </a:r>
            <a:endParaRPr lang="ar-IQ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ar-IQ" dirty="0" smtClean="0"/>
              <a:t> كما </a:t>
            </a:r>
            <a:r>
              <a:rPr lang="ar-IQ" dirty="0" err="1" smtClean="0"/>
              <a:t>ان</a:t>
            </a:r>
            <a:r>
              <a:rPr lang="ar-IQ" dirty="0" smtClean="0"/>
              <a:t> مناطق الحدود تخضع لرقابة شديدة من جانب الدول المتجاورة لمنع المتاجرة غير المشروعة </a:t>
            </a:r>
            <a:r>
              <a:rPr lang="ar-IQ" dirty="0" err="1" smtClean="0"/>
              <a:t>بالاسلحة</a:t>
            </a:r>
            <a:r>
              <a:rPr lang="ar-IQ" dirty="0" smtClean="0"/>
              <a:t> والمخدرات وعمليات التهريب . </a:t>
            </a:r>
            <a:r>
              <a:rPr lang="ar-IQ" dirty="0" err="1" smtClean="0"/>
              <a:t>والاشراف</a:t>
            </a:r>
            <a:r>
              <a:rPr lang="ar-IQ" dirty="0" smtClean="0"/>
              <a:t> على تصدير واستيراد البضائع ، </a:t>
            </a:r>
            <a:r>
              <a:rPr lang="ar-IQ" dirty="0" err="1" smtClean="0"/>
              <a:t>الامر</a:t>
            </a:r>
            <a:r>
              <a:rPr lang="ar-IQ" dirty="0" smtClean="0"/>
              <a:t> الذي </a:t>
            </a:r>
            <a:r>
              <a:rPr lang="ar-IQ" dirty="0" err="1" smtClean="0"/>
              <a:t>ادى</a:t>
            </a:r>
            <a:r>
              <a:rPr lang="ar-IQ" dirty="0" smtClean="0"/>
              <a:t> </a:t>
            </a:r>
            <a:r>
              <a:rPr lang="ar-IQ" dirty="0" err="1" smtClean="0"/>
              <a:t>الى</a:t>
            </a:r>
            <a:r>
              <a:rPr lang="ar-IQ" dirty="0" smtClean="0"/>
              <a:t> </a:t>
            </a:r>
            <a:r>
              <a:rPr lang="ar-IQ" dirty="0" err="1" smtClean="0"/>
              <a:t>انشاء</a:t>
            </a:r>
            <a:r>
              <a:rPr lang="ar-IQ" dirty="0" smtClean="0"/>
              <a:t> دوائر </a:t>
            </a:r>
            <a:r>
              <a:rPr lang="ar-IQ" dirty="0" err="1" smtClean="0"/>
              <a:t>للكمارك</a:t>
            </a:r>
            <a:r>
              <a:rPr lang="ar-IQ" dirty="0" smtClean="0"/>
              <a:t> </a:t>
            </a:r>
            <a:r>
              <a:rPr lang="ar-IQ" dirty="0" err="1" smtClean="0"/>
              <a:t>والامن</a:t>
            </a:r>
            <a:r>
              <a:rPr lang="ar-IQ" dirty="0" smtClean="0"/>
              <a:t> على جانبي الحدود ، كما </a:t>
            </a:r>
            <a:r>
              <a:rPr lang="ar-IQ" dirty="0" err="1" smtClean="0"/>
              <a:t>ان</a:t>
            </a:r>
            <a:r>
              <a:rPr lang="ar-IQ" dirty="0" smtClean="0"/>
              <a:t> نظام الجوار يمنع الدول المتجاورة حقوقا خاصة ، كحق الملاحقة القضائية وكذلك التعاون في مجال مكافحة </a:t>
            </a:r>
            <a:r>
              <a:rPr lang="ar-IQ" dirty="0" err="1" smtClean="0"/>
              <a:t>الاوبئة</a:t>
            </a:r>
            <a:r>
              <a:rPr lang="ar-IQ" dirty="0" smtClean="0"/>
              <a:t> والتلوث .</a:t>
            </a:r>
            <a:endParaRPr lang="ar-IQ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>
                <a:solidFill>
                  <a:srgbClr val="FF0000"/>
                </a:solidFill>
              </a:rPr>
              <a:t>الشخص الدولي </a:t>
            </a:r>
            <a:r>
              <a:rPr lang="ar-IQ" dirty="0" err="1" smtClean="0">
                <a:solidFill>
                  <a:srgbClr val="FF0000"/>
                </a:solidFill>
              </a:rPr>
              <a:t>الاول</a:t>
            </a:r>
            <a:r>
              <a:rPr lang="ar-IQ" dirty="0" smtClean="0">
                <a:solidFill>
                  <a:srgbClr val="FF0000"/>
                </a:solidFill>
              </a:rPr>
              <a:t> : الدولة </a:t>
            </a:r>
            <a:endParaRPr lang="ar-IQ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ar-IQ" dirty="0" smtClean="0"/>
              <a:t>التعريف بالدولة </a:t>
            </a:r>
          </a:p>
          <a:p>
            <a:pPr algn="just">
              <a:buNone/>
            </a:pPr>
            <a:r>
              <a:rPr lang="ar-IQ" dirty="0" smtClean="0"/>
              <a:t>اختلف الفقه القانوني في تعريف الدولة وقد عرفها الفقه القانوني الدستوري بأنها التنظيم السياسي والاقتصادي والقانوني لمقومات الشعب لخلق نظام اجتماعي مدني .</a:t>
            </a:r>
            <a:endParaRPr lang="ar-IQ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>
                <a:solidFill>
                  <a:srgbClr val="FF0000"/>
                </a:solidFill>
              </a:rPr>
              <a:t>عناصر الدولة </a:t>
            </a:r>
            <a:endParaRPr lang="ar-IQ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ar-IQ" dirty="0" err="1" smtClean="0"/>
              <a:t>اولا</a:t>
            </a:r>
            <a:r>
              <a:rPr lang="ar-IQ" dirty="0" smtClean="0"/>
              <a:t> : الشعب </a:t>
            </a:r>
          </a:p>
          <a:p>
            <a:pPr algn="just">
              <a:buNone/>
            </a:pPr>
            <a:r>
              <a:rPr lang="ar-IQ" dirty="0" smtClean="0"/>
              <a:t>هو جمع من </a:t>
            </a:r>
            <a:r>
              <a:rPr lang="ar-IQ" dirty="0" err="1" smtClean="0"/>
              <a:t>الافراد</a:t>
            </a:r>
            <a:r>
              <a:rPr lang="ar-IQ" dirty="0" smtClean="0"/>
              <a:t> من الجنسين معا ، يقيمون بصفة دائمة في </a:t>
            </a:r>
            <a:r>
              <a:rPr lang="ar-IQ" dirty="0" err="1" smtClean="0"/>
              <a:t>اقليم</a:t>
            </a:r>
            <a:r>
              <a:rPr lang="ar-IQ" dirty="0" smtClean="0"/>
              <a:t> معين ويخضعون لسلطان دولة معينة ويتمتعون بحماية ويؤلف الشعب العنصر </a:t>
            </a:r>
            <a:r>
              <a:rPr lang="ar-IQ" dirty="0" err="1" smtClean="0"/>
              <a:t>الاول</a:t>
            </a:r>
            <a:r>
              <a:rPr lang="ar-IQ" dirty="0" smtClean="0"/>
              <a:t> </a:t>
            </a:r>
            <a:r>
              <a:rPr lang="ar-IQ" dirty="0" err="1" smtClean="0"/>
              <a:t>والاساسي</a:t>
            </a:r>
            <a:r>
              <a:rPr lang="ar-IQ" dirty="0" smtClean="0"/>
              <a:t> في تكوين الدولة ، فلا يمكن تصور قيام دولة بدون شعب .</a:t>
            </a:r>
          </a:p>
          <a:p>
            <a:pPr algn="just">
              <a:buNone/>
            </a:pPr>
            <a:r>
              <a:rPr lang="ar-IQ" dirty="0" smtClean="0"/>
              <a:t>ولا يشترط لقيام الدولة </a:t>
            </a:r>
            <a:r>
              <a:rPr lang="ar-IQ" dirty="0" err="1" smtClean="0"/>
              <a:t>ان</a:t>
            </a:r>
            <a:r>
              <a:rPr lang="ar-IQ" dirty="0" smtClean="0"/>
              <a:t> يصل عدد </a:t>
            </a:r>
            <a:r>
              <a:rPr lang="ar-IQ" dirty="0" err="1" smtClean="0"/>
              <a:t>افرادها</a:t>
            </a:r>
            <a:r>
              <a:rPr lang="ar-IQ" dirty="0" smtClean="0"/>
              <a:t> </a:t>
            </a:r>
            <a:r>
              <a:rPr lang="ar-IQ" dirty="0" err="1" smtClean="0"/>
              <a:t>الى</a:t>
            </a:r>
            <a:r>
              <a:rPr lang="ar-IQ" dirty="0" smtClean="0"/>
              <a:t> قدر معين فكما تقوم الدول بعشرات </a:t>
            </a:r>
            <a:r>
              <a:rPr lang="ar-IQ" dirty="0" err="1" smtClean="0"/>
              <a:t>او</a:t>
            </a:r>
            <a:r>
              <a:rPr lang="ar-IQ" dirty="0" smtClean="0"/>
              <a:t> مئات الملايين كما في روسيا والهند تقوم </a:t>
            </a:r>
            <a:r>
              <a:rPr lang="ar-IQ" dirty="0" err="1" smtClean="0"/>
              <a:t>ايضا</a:t>
            </a:r>
            <a:r>
              <a:rPr lang="ar-IQ" dirty="0" smtClean="0"/>
              <a:t> على بضع مئات من </a:t>
            </a:r>
            <a:r>
              <a:rPr lang="ar-IQ" dirty="0" err="1" smtClean="0"/>
              <a:t>الالاف</a:t>
            </a:r>
            <a:r>
              <a:rPr lang="ar-IQ" dirty="0" smtClean="0"/>
              <a:t> كما في قطر وجزر القمر ، فهذا لن يؤثر على قيام الدولة وعلى مركزها القانوني . </a:t>
            </a:r>
            <a:endParaRPr lang="ar-IQ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00034" y="357166"/>
            <a:ext cx="8229600" cy="1143008"/>
          </a:xfrm>
        </p:spPr>
        <p:txBody>
          <a:bodyPr/>
          <a:lstStyle/>
          <a:p>
            <a:r>
              <a:rPr lang="ar-IQ" dirty="0" smtClean="0">
                <a:solidFill>
                  <a:srgbClr val="FF0000"/>
                </a:solidFill>
              </a:rPr>
              <a:t>طوائف </a:t>
            </a:r>
            <a:r>
              <a:rPr lang="ar-IQ" dirty="0" err="1" smtClean="0">
                <a:solidFill>
                  <a:srgbClr val="FF0000"/>
                </a:solidFill>
              </a:rPr>
              <a:t>الاشخاص</a:t>
            </a:r>
            <a:r>
              <a:rPr lang="ar-IQ" dirty="0" smtClean="0">
                <a:solidFill>
                  <a:srgbClr val="FF0000"/>
                </a:solidFill>
              </a:rPr>
              <a:t> </a:t>
            </a:r>
            <a:endParaRPr lang="ar-IQ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ar-IQ" dirty="0" smtClean="0"/>
              <a:t>   وعلى </a:t>
            </a:r>
            <a:r>
              <a:rPr lang="ar-IQ" dirty="0" err="1" smtClean="0"/>
              <a:t>اساس</a:t>
            </a:r>
            <a:r>
              <a:rPr lang="ar-IQ" dirty="0" smtClean="0"/>
              <a:t> الجنسية يمكن تمييز بين طائفتين من </a:t>
            </a:r>
            <a:r>
              <a:rPr lang="ar-IQ" dirty="0" err="1" smtClean="0"/>
              <a:t>الاشخاص</a:t>
            </a:r>
            <a:r>
              <a:rPr lang="ar-IQ" dirty="0" smtClean="0"/>
              <a:t> </a:t>
            </a:r>
            <a:r>
              <a:rPr lang="ar-IQ" dirty="0" err="1" smtClean="0"/>
              <a:t>الاولى</a:t>
            </a:r>
            <a:r>
              <a:rPr lang="ar-IQ" dirty="0" smtClean="0"/>
              <a:t> تضم </a:t>
            </a:r>
            <a:r>
              <a:rPr lang="ar-IQ" dirty="0" err="1" smtClean="0"/>
              <a:t>الافراد</a:t>
            </a:r>
            <a:r>
              <a:rPr lang="ar-IQ" dirty="0" smtClean="0"/>
              <a:t> الذين تربطهم بالدولة رابطة الجنسية وهؤلاء هم الوطنيون الذين يتمتعون بالحقوق الخاصة والعامة والسياسية ، ويخضعون </a:t>
            </a:r>
            <a:r>
              <a:rPr lang="ar-IQ" dirty="0" err="1" smtClean="0"/>
              <a:t>لاشد</a:t>
            </a:r>
            <a:r>
              <a:rPr lang="ar-IQ" dirty="0" smtClean="0"/>
              <a:t> الالتزامات عبئا في مواجهة الدولة التي ينتسبون </a:t>
            </a:r>
            <a:r>
              <a:rPr lang="ar-IQ" dirty="0" err="1" smtClean="0"/>
              <a:t>اليها</a:t>
            </a:r>
            <a:r>
              <a:rPr lang="ar-IQ" dirty="0" smtClean="0"/>
              <a:t> . </a:t>
            </a:r>
            <a:r>
              <a:rPr lang="ar-IQ" dirty="0" err="1" smtClean="0"/>
              <a:t>اما</a:t>
            </a:r>
            <a:r>
              <a:rPr lang="ar-IQ" dirty="0" smtClean="0"/>
              <a:t> الطائفة الثانية فتضم </a:t>
            </a:r>
            <a:r>
              <a:rPr lang="ar-IQ" dirty="0" err="1" smtClean="0"/>
              <a:t>الافراد</a:t>
            </a:r>
            <a:r>
              <a:rPr lang="ar-IQ" dirty="0" smtClean="0"/>
              <a:t> الذين لا تربطهم بالدولة التي يقيمون فيها بالجنسية لكن تربطهم رابطة </a:t>
            </a:r>
            <a:r>
              <a:rPr lang="ar-IQ" dirty="0" err="1" smtClean="0"/>
              <a:t>اخرى</a:t>
            </a:r>
            <a:r>
              <a:rPr lang="ar-IQ" dirty="0" smtClean="0"/>
              <a:t> هي رابطة </a:t>
            </a:r>
            <a:r>
              <a:rPr lang="ar-IQ" dirty="0" err="1" smtClean="0"/>
              <a:t>الاقامة</a:t>
            </a:r>
            <a:r>
              <a:rPr lang="ar-IQ" dirty="0" smtClean="0"/>
              <a:t> </a:t>
            </a:r>
            <a:r>
              <a:rPr lang="ar-IQ" dirty="0" err="1" smtClean="0"/>
              <a:t>او</a:t>
            </a:r>
            <a:r>
              <a:rPr lang="ar-IQ" dirty="0" smtClean="0"/>
              <a:t> التوطن وتسمى هذه الطائفة </a:t>
            </a:r>
            <a:r>
              <a:rPr lang="ar-IQ" dirty="0" err="1" smtClean="0"/>
              <a:t>بالاجانب</a:t>
            </a:r>
            <a:r>
              <a:rPr lang="ar-IQ" dirty="0" smtClean="0"/>
              <a:t> .</a:t>
            </a:r>
            <a:endParaRPr lang="ar-IQ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>
                <a:solidFill>
                  <a:srgbClr val="FF0000"/>
                </a:solidFill>
              </a:rPr>
              <a:t>الاختصاص في مسالة الجنسية </a:t>
            </a:r>
            <a:endParaRPr lang="ar-IQ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ar-IQ" dirty="0" smtClean="0"/>
              <a:t> </a:t>
            </a:r>
            <a:r>
              <a:rPr lang="ar-IQ" dirty="0" err="1" smtClean="0"/>
              <a:t>ان</a:t>
            </a:r>
            <a:r>
              <a:rPr lang="ar-IQ" dirty="0" smtClean="0"/>
              <a:t> التشريع الداخلي هو الذي يختص بمسألة الجنسية ، فالدولة هي التي تحدد كيفية اكتساب الجنسية </a:t>
            </a:r>
            <a:r>
              <a:rPr lang="ar-IQ" dirty="0" err="1" smtClean="0"/>
              <a:t>واسباب</a:t>
            </a:r>
            <a:r>
              <a:rPr lang="ar-IQ" dirty="0" smtClean="0"/>
              <a:t> فقدها </a:t>
            </a:r>
            <a:r>
              <a:rPr lang="ar-IQ" dirty="0" err="1" smtClean="0"/>
              <a:t>واصول</a:t>
            </a:r>
            <a:r>
              <a:rPr lang="ar-IQ" dirty="0" smtClean="0"/>
              <a:t> انتزاعها ، وتحديد من يعتبرون مواطنين لها ومن يعتبرون </a:t>
            </a:r>
            <a:r>
              <a:rPr lang="ar-IQ" dirty="0" err="1" smtClean="0"/>
              <a:t>اجانب</a:t>
            </a:r>
            <a:r>
              <a:rPr lang="ar-IQ" dirty="0" smtClean="0"/>
              <a:t> عنها ، لان مثل هذه </a:t>
            </a:r>
            <a:r>
              <a:rPr lang="ar-IQ" dirty="0" err="1" smtClean="0"/>
              <a:t>الامور</a:t>
            </a:r>
            <a:r>
              <a:rPr lang="ar-IQ" dirty="0" smtClean="0"/>
              <a:t> تمس كيان الدولة ، وهذا ما </a:t>
            </a:r>
            <a:r>
              <a:rPr lang="ar-IQ" dirty="0" err="1" smtClean="0"/>
              <a:t>ايدته</a:t>
            </a:r>
            <a:r>
              <a:rPr lang="ar-IQ" dirty="0" smtClean="0"/>
              <a:t> محكمة العدل الدولية في رأيها </a:t>
            </a:r>
            <a:r>
              <a:rPr lang="ar-IQ" dirty="0" err="1" smtClean="0"/>
              <a:t>الافتائي</a:t>
            </a:r>
            <a:r>
              <a:rPr lang="ar-IQ" dirty="0" smtClean="0"/>
              <a:t> الصادر بخصوص النزاع المتعلق بمراسيم الجنسية بين فرنسا وايطاليا عام 1923 .وعلى هذا </a:t>
            </a:r>
            <a:r>
              <a:rPr lang="ar-IQ" dirty="0" err="1" smtClean="0"/>
              <a:t>الاساس</a:t>
            </a:r>
            <a:r>
              <a:rPr lang="ar-IQ" dirty="0" smtClean="0"/>
              <a:t> نص الدستور العراقي الحالي 2005 في المادة 18 / 6 منه على </a:t>
            </a:r>
            <a:r>
              <a:rPr lang="ar-IQ" dirty="0" err="1" smtClean="0"/>
              <a:t>ان</a:t>
            </a:r>
            <a:r>
              <a:rPr lang="ar-IQ" dirty="0" smtClean="0"/>
              <a:t> الجنسية العراقية </a:t>
            </a:r>
            <a:r>
              <a:rPr lang="ar-IQ" dirty="0" err="1" smtClean="0"/>
              <a:t>واحكامها</a:t>
            </a:r>
            <a:r>
              <a:rPr lang="ar-IQ" dirty="0" smtClean="0"/>
              <a:t> ينظمها القانون .  </a:t>
            </a:r>
            <a:endParaRPr lang="ar-IQ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err="1" smtClean="0">
                <a:solidFill>
                  <a:srgbClr val="FF0000"/>
                </a:solidFill>
              </a:rPr>
              <a:t>الاقليم</a:t>
            </a:r>
            <a:r>
              <a:rPr lang="ar-IQ" dirty="0" smtClean="0">
                <a:solidFill>
                  <a:srgbClr val="FF0000"/>
                </a:solidFill>
              </a:rPr>
              <a:t> وتعريفه</a:t>
            </a:r>
            <a:endParaRPr lang="ar-IQ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ar-IQ" dirty="0" smtClean="0"/>
              <a:t>  </a:t>
            </a:r>
            <a:r>
              <a:rPr lang="ar-IQ" dirty="0" err="1" smtClean="0"/>
              <a:t>الاقليم</a:t>
            </a:r>
            <a:r>
              <a:rPr lang="ar-IQ" dirty="0" smtClean="0"/>
              <a:t> هو النطاق المادي الذي تمارس عليه الدولة سيادتها وسلطانها ويقيم الشعب فيه بصفة دائمة .</a:t>
            </a:r>
          </a:p>
          <a:p>
            <a:pPr algn="just">
              <a:buNone/>
            </a:pPr>
            <a:r>
              <a:rPr lang="ar-IQ" dirty="0" smtClean="0"/>
              <a:t>ويتميز </a:t>
            </a:r>
            <a:r>
              <a:rPr lang="ar-IQ" dirty="0" err="1" smtClean="0"/>
              <a:t>الاقليم</a:t>
            </a:r>
            <a:r>
              <a:rPr lang="ar-IQ" dirty="0" smtClean="0"/>
              <a:t> بصفتين </a:t>
            </a:r>
            <a:r>
              <a:rPr lang="ar-IQ" dirty="0" err="1" smtClean="0"/>
              <a:t>اساسيتين</a:t>
            </a:r>
            <a:r>
              <a:rPr lang="ar-IQ" dirty="0" smtClean="0"/>
              <a:t> :</a:t>
            </a:r>
          </a:p>
          <a:p>
            <a:pPr algn="just">
              <a:buNone/>
            </a:pPr>
            <a:r>
              <a:rPr lang="ar-IQ" dirty="0" err="1" smtClean="0"/>
              <a:t>الاولى</a:t>
            </a:r>
            <a:r>
              <a:rPr lang="ar-IQ" dirty="0" smtClean="0"/>
              <a:t> : الثبات </a:t>
            </a:r>
          </a:p>
          <a:p>
            <a:pPr algn="just">
              <a:buNone/>
            </a:pPr>
            <a:r>
              <a:rPr lang="ar-IQ" dirty="0" smtClean="0"/>
              <a:t>الثانية : </a:t>
            </a:r>
            <a:r>
              <a:rPr lang="ar-IQ" dirty="0" err="1" smtClean="0"/>
              <a:t>ان</a:t>
            </a:r>
            <a:r>
              <a:rPr lang="ar-IQ" dirty="0" smtClean="0"/>
              <a:t> تكون له حدود واضحة وثابتة تمارس الدولة نشاطها وسيادتها ضمنها .</a:t>
            </a:r>
            <a:endParaRPr lang="ar-IQ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>
                <a:solidFill>
                  <a:srgbClr val="FF0000"/>
                </a:solidFill>
              </a:rPr>
              <a:t>عناصر </a:t>
            </a:r>
            <a:r>
              <a:rPr lang="ar-IQ" dirty="0" err="1" smtClean="0">
                <a:solidFill>
                  <a:srgbClr val="FF0000"/>
                </a:solidFill>
              </a:rPr>
              <a:t>الاقليم</a:t>
            </a:r>
            <a:r>
              <a:rPr lang="ar-IQ" dirty="0" smtClean="0">
                <a:solidFill>
                  <a:srgbClr val="FF0000"/>
                </a:solidFill>
              </a:rPr>
              <a:t> </a:t>
            </a:r>
            <a:endParaRPr lang="ar-IQ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ar-IQ" dirty="0" smtClean="0"/>
              <a:t>  يشمل </a:t>
            </a:r>
            <a:r>
              <a:rPr lang="ar-IQ" dirty="0" err="1" smtClean="0"/>
              <a:t>اقليم</a:t>
            </a:r>
            <a:r>
              <a:rPr lang="ar-IQ" dirty="0" smtClean="0"/>
              <a:t> الدولة بصورة رئيسية </a:t>
            </a:r>
            <a:r>
              <a:rPr lang="ar-IQ" dirty="0" err="1" smtClean="0"/>
              <a:t>الاقليم</a:t>
            </a:r>
            <a:r>
              <a:rPr lang="ar-IQ" dirty="0" smtClean="0"/>
              <a:t> </a:t>
            </a:r>
            <a:r>
              <a:rPr lang="ar-IQ" dirty="0" err="1" smtClean="0"/>
              <a:t>الارضي</a:t>
            </a:r>
            <a:r>
              <a:rPr lang="ar-IQ" dirty="0" smtClean="0"/>
              <a:t> ، </a:t>
            </a:r>
            <a:r>
              <a:rPr lang="ar-IQ" dirty="0" err="1" smtClean="0"/>
              <a:t>اي</a:t>
            </a:r>
            <a:r>
              <a:rPr lang="ar-IQ" dirty="0" smtClean="0"/>
              <a:t> الجزء اليابس وكل ما يحتويه من معالم طبيعية كالجبال والبحيرات </a:t>
            </a:r>
            <a:r>
              <a:rPr lang="ar-IQ" dirty="0" err="1" smtClean="0"/>
              <a:t>والانهار</a:t>
            </a:r>
            <a:r>
              <a:rPr lang="ar-IQ" dirty="0" smtClean="0"/>
              <a:t> وكل ما في باطن </a:t>
            </a:r>
            <a:r>
              <a:rPr lang="ar-IQ" dirty="0" err="1" smtClean="0"/>
              <a:t>الارض</a:t>
            </a:r>
            <a:r>
              <a:rPr lang="ar-IQ" dirty="0" smtClean="0"/>
              <a:t> .</a:t>
            </a:r>
          </a:p>
          <a:p>
            <a:pPr algn="just">
              <a:buNone/>
            </a:pPr>
            <a:r>
              <a:rPr lang="ar-IQ" dirty="0" smtClean="0"/>
              <a:t>  ويشمل </a:t>
            </a:r>
            <a:r>
              <a:rPr lang="ar-IQ" dirty="0" err="1" smtClean="0"/>
              <a:t>الاقليم</a:t>
            </a:r>
            <a:r>
              <a:rPr lang="ar-IQ" dirty="0" smtClean="0"/>
              <a:t> في الدولة الساحلية ، </a:t>
            </a:r>
            <a:r>
              <a:rPr lang="ar-IQ" dirty="0" err="1" smtClean="0"/>
              <a:t>اضافة</a:t>
            </a:r>
            <a:r>
              <a:rPr lang="ar-IQ" dirty="0" smtClean="0"/>
              <a:t> </a:t>
            </a:r>
            <a:r>
              <a:rPr lang="ar-IQ" dirty="0" err="1" smtClean="0"/>
              <a:t>الى</a:t>
            </a:r>
            <a:r>
              <a:rPr lang="ar-IQ" dirty="0" smtClean="0"/>
              <a:t> </a:t>
            </a:r>
            <a:r>
              <a:rPr lang="ar-IQ" dirty="0" err="1" smtClean="0"/>
              <a:t>الارض</a:t>
            </a:r>
            <a:r>
              <a:rPr lang="ar-IQ" dirty="0" smtClean="0"/>
              <a:t> جزء من البحر الذي يلي سواحل الدولة </a:t>
            </a:r>
            <a:r>
              <a:rPr lang="ar-IQ" dirty="0" err="1" smtClean="0"/>
              <a:t>الى</a:t>
            </a:r>
            <a:r>
              <a:rPr lang="ar-IQ" dirty="0" smtClean="0"/>
              <a:t> مسافة 12 ميل بحري </a:t>
            </a:r>
            <a:r>
              <a:rPr lang="ar-IQ" dirty="0" err="1" smtClean="0"/>
              <a:t>بأتجاه</a:t>
            </a:r>
            <a:r>
              <a:rPr lang="ar-IQ" dirty="0" smtClean="0"/>
              <a:t> عرض البحر ويشمل كذلك طبقات الجو التي تعلو </a:t>
            </a:r>
            <a:r>
              <a:rPr lang="ar-IQ" dirty="0" err="1" smtClean="0"/>
              <a:t>اقليم</a:t>
            </a:r>
            <a:r>
              <a:rPr lang="ar-IQ" dirty="0" smtClean="0"/>
              <a:t> الدولة </a:t>
            </a:r>
            <a:r>
              <a:rPr lang="ar-IQ" dirty="0" err="1" smtClean="0"/>
              <a:t>الارضي</a:t>
            </a:r>
            <a:r>
              <a:rPr lang="ar-IQ" dirty="0" smtClean="0"/>
              <a:t> وبحرها </a:t>
            </a:r>
            <a:r>
              <a:rPr lang="ar-IQ" dirty="0" err="1" smtClean="0"/>
              <a:t>الاقليمي</a:t>
            </a:r>
            <a:r>
              <a:rPr lang="ar-IQ" dirty="0" smtClean="0"/>
              <a:t> </a:t>
            </a:r>
            <a:r>
              <a:rPr lang="ar-IQ" dirty="0" err="1" smtClean="0"/>
              <a:t>الى</a:t>
            </a:r>
            <a:r>
              <a:rPr lang="ar-IQ" dirty="0" smtClean="0"/>
              <a:t> الحد الذي يبدأ معه الفضاء .</a:t>
            </a:r>
            <a:endParaRPr lang="ar-IQ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>
                <a:solidFill>
                  <a:srgbClr val="FF0000"/>
                </a:solidFill>
              </a:rPr>
              <a:t>الطبيعة القانونية </a:t>
            </a:r>
            <a:r>
              <a:rPr lang="ar-IQ" dirty="0" err="1" smtClean="0">
                <a:solidFill>
                  <a:srgbClr val="FF0000"/>
                </a:solidFill>
              </a:rPr>
              <a:t>للاقليم</a:t>
            </a:r>
            <a:r>
              <a:rPr lang="ar-IQ" dirty="0" smtClean="0">
                <a:solidFill>
                  <a:srgbClr val="FF0000"/>
                </a:solidFill>
              </a:rPr>
              <a:t> </a:t>
            </a:r>
            <a:endParaRPr lang="ar-IQ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ar-IQ" dirty="0" smtClean="0"/>
              <a:t>  </a:t>
            </a:r>
            <a:r>
              <a:rPr lang="ar-IQ" dirty="0" err="1" smtClean="0"/>
              <a:t>اولا</a:t>
            </a:r>
            <a:r>
              <a:rPr lang="ar-IQ" dirty="0" smtClean="0"/>
              <a:t> : نظرية الملكية </a:t>
            </a:r>
            <a:r>
              <a:rPr lang="ar-IQ" dirty="0" err="1" smtClean="0"/>
              <a:t>او</a:t>
            </a:r>
            <a:r>
              <a:rPr lang="ar-IQ" dirty="0" smtClean="0"/>
              <a:t> المحل : بموجب هذه النظرية </a:t>
            </a:r>
            <a:r>
              <a:rPr lang="ar-IQ" dirty="0" err="1" smtClean="0"/>
              <a:t>ان</a:t>
            </a:r>
            <a:r>
              <a:rPr lang="ar-IQ" dirty="0" smtClean="0"/>
              <a:t> الدولة تباشر سلطة قانونية على </a:t>
            </a:r>
            <a:r>
              <a:rPr lang="ar-IQ" dirty="0" err="1" smtClean="0"/>
              <a:t>الاقليم</a:t>
            </a:r>
            <a:r>
              <a:rPr lang="ar-IQ" dirty="0" smtClean="0"/>
              <a:t> ، وهذه السلطة القانونية حق عيني مصدره القانون العام الذي يعطي الدولة حق الملكية على </a:t>
            </a:r>
            <a:r>
              <a:rPr lang="ar-IQ" dirty="0" err="1" smtClean="0"/>
              <a:t>اقليمها</a:t>
            </a:r>
            <a:r>
              <a:rPr lang="ar-IQ" dirty="0" smtClean="0"/>
              <a:t> وعلى هذا النحو يشبه </a:t>
            </a:r>
            <a:r>
              <a:rPr lang="ar-IQ" dirty="0" err="1" smtClean="0"/>
              <a:t>انصار</a:t>
            </a:r>
            <a:r>
              <a:rPr lang="ar-IQ" dirty="0" smtClean="0"/>
              <a:t> هذه النظرية </a:t>
            </a:r>
            <a:r>
              <a:rPr lang="ar-IQ" dirty="0" err="1" smtClean="0"/>
              <a:t>الاقليم</a:t>
            </a:r>
            <a:r>
              <a:rPr lang="ar-IQ" dirty="0" smtClean="0"/>
              <a:t> بالملكية </a:t>
            </a:r>
            <a:r>
              <a:rPr lang="ar-IQ" dirty="0" err="1" smtClean="0"/>
              <a:t>العاقارية</a:t>
            </a:r>
            <a:r>
              <a:rPr lang="ar-IQ" dirty="0" smtClean="0"/>
              <a:t> التي </a:t>
            </a:r>
            <a:r>
              <a:rPr lang="ar-IQ" dirty="0" err="1" smtClean="0"/>
              <a:t>للافراد</a:t>
            </a:r>
            <a:r>
              <a:rPr lang="ar-IQ" dirty="0" smtClean="0"/>
              <a:t> وبالتالي فهو موضوع حق عيني للدولة ، غير </a:t>
            </a:r>
            <a:r>
              <a:rPr lang="ar-IQ" dirty="0" err="1" smtClean="0"/>
              <a:t>ان</a:t>
            </a:r>
            <a:r>
              <a:rPr lang="ar-IQ" dirty="0" smtClean="0"/>
              <a:t> هذا التشبيه قياس مع الفارق ، ووجه لهذه النظرية العديد من </a:t>
            </a:r>
            <a:r>
              <a:rPr lang="ar-IQ" dirty="0" err="1" smtClean="0"/>
              <a:t>الاتقادات</a:t>
            </a:r>
            <a:r>
              <a:rPr lang="ar-IQ" dirty="0" smtClean="0"/>
              <a:t> </a:t>
            </a:r>
            <a:r>
              <a:rPr lang="ar-IQ" dirty="0" err="1" smtClean="0"/>
              <a:t>اهمها</a:t>
            </a:r>
            <a:r>
              <a:rPr lang="ar-IQ" dirty="0" smtClean="0"/>
              <a:t> ما يأتي :</a:t>
            </a:r>
            <a:endParaRPr lang="ar-IQ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533</TotalTime>
  <Words>1268</Words>
  <Application>Microsoft Office PowerPoint</Application>
  <PresentationFormat>عرض على الشاشة (3:4)‏</PresentationFormat>
  <Paragraphs>57</Paragraphs>
  <Slides>20</Slides>
  <Notes>1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20</vt:i4>
      </vt:variant>
    </vt:vector>
  </HeadingPairs>
  <TitlesOfParts>
    <vt:vector size="21" baseType="lpstr">
      <vt:lpstr>سمة Office</vt:lpstr>
      <vt:lpstr>اشخاص القانون الدولي العام </vt:lpstr>
      <vt:lpstr>الامور المحددة للشخصية القانونية الدولية </vt:lpstr>
      <vt:lpstr>الشخص الدولي الاول : الدولة </vt:lpstr>
      <vt:lpstr>عناصر الدولة </vt:lpstr>
      <vt:lpstr>طوائف الاشخاص </vt:lpstr>
      <vt:lpstr>الاختصاص في مسالة الجنسية </vt:lpstr>
      <vt:lpstr>الاقليم وتعريفه</vt:lpstr>
      <vt:lpstr>عناصر الاقليم </vt:lpstr>
      <vt:lpstr>الطبيعة القانونية للاقليم </vt:lpstr>
      <vt:lpstr>انتقادات نظرية الملكية او المحل </vt:lpstr>
      <vt:lpstr>انتقادات نظرية الملكية او المحل </vt:lpstr>
      <vt:lpstr>ثانيا : نظرية الاقليم بأعتباره من العناصر المكونة للدولة </vt:lpstr>
      <vt:lpstr>نظرية الاختصاص </vt:lpstr>
      <vt:lpstr>الشريحة 14</vt:lpstr>
      <vt:lpstr>الاقليم الارضي </vt:lpstr>
      <vt:lpstr>الشريحة 16</vt:lpstr>
      <vt:lpstr>الحدود </vt:lpstr>
      <vt:lpstr>انواع الحدود </vt:lpstr>
      <vt:lpstr>نظام الجوار </vt:lpstr>
      <vt:lpstr>الشريحة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اشخاص القانون الدولي العام</dc:title>
  <dc:creator>DELL</dc:creator>
  <cp:lastModifiedBy>DELL</cp:lastModifiedBy>
  <cp:revision>6</cp:revision>
  <dcterms:created xsi:type="dcterms:W3CDTF">2019-02-13T14:01:02Z</dcterms:created>
  <dcterms:modified xsi:type="dcterms:W3CDTF">2019-03-16T19:31:51Z</dcterms:modified>
</cp:coreProperties>
</file>