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3">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45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12/06/1435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12/06/1435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12/06/1435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12/06/1435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12/06/1435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12/06/1435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12/06/1435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12/06/1435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12/06/1435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12/06/1435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12/06/1435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12/06/1435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3528" y="260648"/>
            <a:ext cx="8640960" cy="5632311"/>
          </a:xfrm>
          <a:prstGeom prst="rect">
            <a:avLst/>
          </a:prstGeom>
          <a:noFill/>
        </p:spPr>
        <p:txBody>
          <a:bodyPr wrap="square" rtlCol="1">
            <a:spAutoFit/>
          </a:bodyPr>
          <a:lstStyle/>
          <a:p>
            <a:pPr algn="just"/>
            <a:r>
              <a:rPr lang="ar-IQ" sz="2400" b="1" dirty="0" smtClean="0">
                <a:effectLst>
                  <a:outerShdw blurRad="50800" dist="38100" algn="tr" rotWithShape="0">
                    <a:prstClr val="black">
                      <a:alpha val="40000"/>
                    </a:prstClr>
                  </a:outerShdw>
                </a:effectLst>
              </a:rPr>
              <a:t>أسـاس المسؤولية الناشئة عن الضرر </a:t>
            </a:r>
            <a:endParaRPr lang="en-US" sz="2400" dirty="0" smtClean="0"/>
          </a:p>
          <a:p>
            <a:pPr algn="just"/>
            <a:r>
              <a:rPr lang="ar-IQ" sz="2400" b="1" dirty="0" smtClean="0">
                <a:effectLst>
                  <a:outerShdw blurRad="50800" dist="38100" algn="tr" rotWithShape="0">
                    <a:prstClr val="black">
                      <a:alpha val="40000"/>
                    </a:prstClr>
                  </a:outerShdw>
                </a:effectLst>
              </a:rPr>
              <a:t>الجسدي في حوادث الارهاب ومدى ارتباطه بأعمال السيادة</a:t>
            </a:r>
            <a:endParaRPr lang="en-US" sz="2400" dirty="0" smtClean="0"/>
          </a:p>
          <a:p>
            <a:pPr algn="just"/>
            <a:r>
              <a:rPr lang="ar-IQ" sz="2400" dirty="0" smtClean="0"/>
              <a:t> </a:t>
            </a:r>
            <a:endParaRPr lang="en-US" sz="2400" dirty="0" smtClean="0"/>
          </a:p>
          <a:p>
            <a:pPr algn="just"/>
            <a:r>
              <a:rPr lang="ar-IQ" sz="2400" dirty="0" smtClean="0"/>
              <a:t>	الأسـاس </a:t>
            </a:r>
            <a:r>
              <a:rPr lang="ar-IQ" sz="2400" dirty="0" smtClean="0"/>
              <a:t>في اللغةِ هو أَصلُ البناء</a:t>
            </a:r>
            <a:r>
              <a:rPr lang="ar-IQ" sz="2400" baseline="30000" dirty="0" err="1" smtClean="0"/>
              <a:t>(</a:t>
            </a:r>
            <a:r>
              <a:rPr lang="ar-IQ" sz="2400" baseline="30000" dirty="0" smtClean="0"/>
              <a:t>)</a:t>
            </a:r>
            <a:r>
              <a:rPr lang="ar-IQ" sz="2400" dirty="0" smtClean="0"/>
              <a:t>، ومنه قوله </a:t>
            </a:r>
            <a:r>
              <a:rPr lang="ar-IQ" sz="2400" dirty="0" err="1" smtClean="0"/>
              <a:t>تعالى:</a:t>
            </a:r>
            <a:r>
              <a:rPr lang="ar-IQ" sz="2400" dirty="0" smtClean="0"/>
              <a:t> </a:t>
            </a:r>
            <a:r>
              <a:rPr lang="en-US" sz="2400" dirty="0" smtClean="0">
                <a:sym typeface="AGA Arabesque"/>
              </a:rPr>
              <a:t></a:t>
            </a:r>
            <a:r>
              <a:rPr lang="ar-SA" sz="2400" dirty="0" smtClean="0"/>
              <a:t>أ</a:t>
            </a:r>
            <a:r>
              <a:rPr lang="ar-SA" sz="2400" b="1" dirty="0" smtClean="0"/>
              <a:t>فَمَنْ أَسَّسَ بُنْيَانَهُ عَلَى تَقْوَى مِنَ اللّهِ وَرِضْوَانٍ خَيْرٌ أم مَّنْ أَسَّسَ بُنْيَانَهُ عَلَىَ شَفَا جُرُفٍ </a:t>
            </a:r>
            <a:r>
              <a:rPr lang="ar-SA" sz="2400" b="1" dirty="0" err="1" smtClean="0"/>
              <a:t>هَارٍ</a:t>
            </a:r>
            <a:r>
              <a:rPr lang="ar-SA" sz="2400" dirty="0" smtClean="0"/>
              <a:t> </a:t>
            </a:r>
            <a:r>
              <a:rPr lang="en-US" sz="2400" dirty="0" smtClean="0">
                <a:sym typeface="AGA Arabesque"/>
              </a:rPr>
              <a:t></a:t>
            </a:r>
            <a:r>
              <a:rPr lang="ar-IQ" sz="2400" dirty="0" smtClean="0"/>
              <a:t> الى ان </a:t>
            </a:r>
            <a:r>
              <a:rPr lang="ar-IQ" sz="2400" dirty="0" err="1" smtClean="0"/>
              <a:t>قال:</a:t>
            </a:r>
            <a:r>
              <a:rPr lang="ar-IQ" sz="2400" dirty="0" smtClean="0"/>
              <a:t> </a:t>
            </a:r>
            <a:r>
              <a:rPr lang="en-US" sz="2400" dirty="0" smtClean="0">
                <a:sym typeface="AGA Arabesque"/>
              </a:rPr>
              <a:t></a:t>
            </a:r>
            <a:r>
              <a:rPr lang="en-US" sz="2400" dirty="0" smtClean="0"/>
              <a:t> </a:t>
            </a:r>
            <a:r>
              <a:rPr lang="ar-SA" sz="2400" b="1" dirty="0" smtClean="0"/>
              <a:t>فَانْهَارَ </a:t>
            </a:r>
            <a:r>
              <a:rPr lang="ar-SA" sz="2400" b="1" dirty="0" err="1" smtClean="0"/>
              <a:t>بِهِ</a:t>
            </a:r>
            <a:r>
              <a:rPr lang="ar-SA" sz="2400" b="1" dirty="0" smtClean="0"/>
              <a:t> فِي نَارِ جَهَنَّمَ وَاللّهُ لاَ يَهْدِي الْقَوْمَ الظَّالِمِينَ</a:t>
            </a:r>
            <a:r>
              <a:rPr lang="ar-SA" sz="2400" dirty="0" smtClean="0"/>
              <a:t> </a:t>
            </a:r>
            <a:r>
              <a:rPr lang="en-US" sz="2400" dirty="0" smtClean="0">
                <a:sym typeface="AGA Arabesque"/>
              </a:rPr>
              <a:t></a:t>
            </a:r>
            <a:r>
              <a:rPr lang="ar-IQ" sz="2400" dirty="0" smtClean="0"/>
              <a:t> (التوبة/ 109)، أي أسـس بنيانه وأقامه على طرف هاوية سحيقة</a:t>
            </a:r>
            <a:r>
              <a:rPr lang="ar-IQ" sz="2400" baseline="30000" dirty="0" err="1" smtClean="0"/>
              <a:t>()</a:t>
            </a:r>
            <a:r>
              <a:rPr lang="ar-IQ" sz="2400" dirty="0" err="1" smtClean="0"/>
              <a:t>.</a:t>
            </a:r>
            <a:endParaRPr lang="en-US" sz="2400" dirty="0" smtClean="0"/>
          </a:p>
          <a:p>
            <a:pPr algn="just"/>
            <a:r>
              <a:rPr lang="ar-IQ" sz="2400" b="1" dirty="0" smtClean="0"/>
              <a:t>والأسـاس اصطلاحاً:</a:t>
            </a:r>
            <a:r>
              <a:rPr lang="ar-IQ" sz="2400" dirty="0" smtClean="0"/>
              <a:t> هو، كما اشرنا اليه من قبل، مجموعة من المؤشرات التي يلقيها المُشـرِّع على شخص ما، وفق سياسة معينة، تلزمه بتحمل التعويض ورفع الضرر عن المتضرر</a:t>
            </a:r>
            <a:r>
              <a:rPr lang="ar-IQ" sz="2400" baseline="30000" dirty="0" err="1" smtClean="0"/>
              <a:t>()</a:t>
            </a:r>
            <a:r>
              <a:rPr lang="ar-IQ" sz="2400" dirty="0" err="1" smtClean="0"/>
              <a:t>.</a:t>
            </a:r>
            <a:endParaRPr lang="en-US" sz="2400" dirty="0" smtClean="0"/>
          </a:p>
          <a:p>
            <a:pPr algn="just"/>
            <a:r>
              <a:rPr lang="ar-IQ" sz="2400" dirty="0" smtClean="0"/>
              <a:t>	وتتبنى </a:t>
            </a:r>
            <a:r>
              <a:rPr lang="ar-IQ" sz="2400" dirty="0" smtClean="0"/>
              <a:t>نظريات القانون الحديثة أسـاس المطالبة بالتعويض على </a:t>
            </a:r>
            <a:r>
              <a:rPr lang="ar-IQ" sz="2400" dirty="0" err="1" smtClean="0"/>
              <a:t>فكرتي </a:t>
            </a:r>
            <a:r>
              <a:rPr lang="ar-IQ" sz="2400" dirty="0" smtClean="0"/>
              <a:t>(الخطأ) </a:t>
            </a:r>
            <a:r>
              <a:rPr lang="ar-IQ" sz="2400" dirty="0" err="1" smtClean="0"/>
              <a:t>او </a:t>
            </a:r>
            <a:r>
              <a:rPr lang="ar-IQ" sz="2400" dirty="0" smtClean="0"/>
              <a:t>(الضرر</a:t>
            </a:r>
            <a:r>
              <a:rPr lang="ar-IQ" sz="2400" dirty="0" err="1" smtClean="0"/>
              <a:t>).</a:t>
            </a:r>
            <a:r>
              <a:rPr lang="ar-IQ" sz="2400" dirty="0" smtClean="0"/>
              <a:t> </a:t>
            </a:r>
            <a:r>
              <a:rPr lang="ar-IQ" sz="2400" dirty="0" err="1" smtClean="0"/>
              <a:t>وفكرة </a:t>
            </a:r>
            <a:r>
              <a:rPr lang="ar-IQ" sz="2400" dirty="0" smtClean="0"/>
              <a:t>(الخطأ) كأسـاس للمسؤولية </a:t>
            </a:r>
            <a:r>
              <a:rPr lang="ar-IQ" sz="2400" dirty="0" err="1" smtClean="0"/>
              <a:t>التقصيرية</a:t>
            </a:r>
            <a:r>
              <a:rPr lang="ar-IQ" sz="2400" dirty="0" smtClean="0"/>
              <a:t> كانت بكر الافكار </a:t>
            </a:r>
            <a:r>
              <a:rPr lang="ar-IQ" sz="2400" dirty="0" err="1" smtClean="0"/>
              <a:t>واولها</a:t>
            </a:r>
            <a:r>
              <a:rPr lang="ar-IQ" sz="2400" dirty="0" smtClean="0"/>
              <a:t> ثم تطورت وتعرجت بتطور الحضارة الانسانية وازدهار الصناعة الى خطأ واجب الاثبات ثم الى خطأ </a:t>
            </a:r>
            <a:r>
              <a:rPr lang="ar-IQ" sz="2400" dirty="0" err="1" smtClean="0"/>
              <a:t>مفروض (</a:t>
            </a:r>
            <a:r>
              <a:rPr lang="en-US" sz="2400" dirty="0" smtClean="0"/>
              <a:t>Presumed Fault</a:t>
            </a:r>
            <a:r>
              <a:rPr lang="ar-IQ" sz="2400" dirty="0" smtClean="0"/>
              <a:t>) قابل لإثبات العكس الى ان وصلت في بعض تطبيقاتها الى الخطأ المفروض غير القابل لإثبات </a:t>
            </a:r>
            <a:r>
              <a:rPr lang="ar-IQ" sz="2400" dirty="0" err="1" smtClean="0"/>
              <a:t>العكس.</a:t>
            </a:r>
            <a:r>
              <a:rPr lang="ar-IQ" sz="2400" dirty="0" smtClean="0"/>
              <a:t> </a:t>
            </a:r>
            <a:endParaRPr lang="en-US" sz="24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3528" y="764704"/>
            <a:ext cx="8496944" cy="3970318"/>
          </a:xfrm>
          <a:prstGeom prst="rect">
            <a:avLst/>
          </a:prstGeom>
          <a:noFill/>
        </p:spPr>
        <p:txBody>
          <a:bodyPr wrap="square" rtlCol="1">
            <a:spAutoFit/>
          </a:bodyPr>
          <a:lstStyle/>
          <a:p>
            <a:pPr algn="just"/>
            <a:r>
              <a:rPr lang="ar-IQ" sz="3600" dirty="0" smtClean="0"/>
              <a:t>	ونودُ </a:t>
            </a:r>
            <a:r>
              <a:rPr lang="ar-IQ" sz="3600" dirty="0" smtClean="0"/>
              <a:t>ان نبين موقف الاستاذ الكبير الدكتور محمد سليمان </a:t>
            </a:r>
            <a:r>
              <a:rPr lang="ar-IQ" sz="3600" dirty="0" err="1" smtClean="0"/>
              <a:t>الطماوي</a:t>
            </a:r>
            <a:r>
              <a:rPr lang="ar-IQ" sz="3600" dirty="0" smtClean="0"/>
              <a:t> على موضوعِ أعمال السيادة، اذ حاول جاهداً أن يرفع عبء أعمال السيادة بوجه </a:t>
            </a:r>
            <a:r>
              <a:rPr lang="ar-IQ" sz="3600" dirty="0" err="1" smtClean="0"/>
              <a:t>عأم</a:t>
            </a:r>
            <a:r>
              <a:rPr lang="ar-IQ" sz="3600" dirty="0" smtClean="0"/>
              <a:t> عن كاهلِ المتضررين بسببها، ولا </a:t>
            </a:r>
            <a:r>
              <a:rPr lang="ar-IQ" sz="3600" dirty="0" err="1" smtClean="0"/>
              <a:t>سيما</a:t>
            </a:r>
            <a:r>
              <a:rPr lang="ar-IQ" sz="3600" dirty="0" smtClean="0"/>
              <a:t> أن المطالبة القضائية بالتعويض بسببها لا تعني معارضة المدعي للسلطة التنفيذية كما لا يعني التصدي لها الغاءً أو الطعن بعدم مشروعيتها بوجه </a:t>
            </a:r>
            <a:r>
              <a:rPr lang="ar-IQ" sz="3600" dirty="0" err="1" smtClean="0"/>
              <a:t>عأم</a:t>
            </a:r>
            <a:r>
              <a:rPr lang="ar-IQ" sz="3600" dirty="0" smtClean="0"/>
              <a:t> الى الاخلال بسيادة </a:t>
            </a:r>
            <a:r>
              <a:rPr lang="ar-IQ" sz="3600" dirty="0" smtClean="0"/>
              <a:t>الدولة.</a:t>
            </a:r>
            <a:endParaRPr lang="ar-IQ"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260648"/>
            <a:ext cx="8640960" cy="6863417"/>
          </a:xfrm>
          <a:prstGeom prst="rect">
            <a:avLst/>
          </a:prstGeom>
        </p:spPr>
        <p:txBody>
          <a:bodyPr wrap="square">
            <a:spAutoFit/>
          </a:bodyPr>
          <a:lstStyle/>
          <a:p>
            <a:pPr algn="just"/>
            <a:r>
              <a:rPr lang="ar-IQ" sz="4000" dirty="0" smtClean="0"/>
              <a:t>	ونتيجة </a:t>
            </a:r>
            <a:r>
              <a:rPr lang="ar-IQ" sz="4000" dirty="0" smtClean="0"/>
              <a:t>لزيادةِ المخاطر على جسمِ الانسان بسبب تقدم الصناعات وكثرة الاختراعات ووفرة المنتجات والخدمات </a:t>
            </a:r>
            <a:r>
              <a:rPr lang="ar-IQ" sz="4000" dirty="0" smtClean="0">
                <a:solidFill>
                  <a:srgbClr val="FF0000"/>
                </a:solidFill>
              </a:rPr>
              <a:t>تصدعت فكرة الخطأ </a:t>
            </a:r>
            <a:r>
              <a:rPr lang="ar-IQ" sz="4000" dirty="0" smtClean="0"/>
              <a:t>لان تكون أسـاساً لأي مسؤولية ناشئة بسببها وان كان بريقها لا يزال لامعاً وواضحاً لحد الان على الرغم من دعوات البعض الى تأسيسِ المسؤولية </a:t>
            </a:r>
            <a:r>
              <a:rPr lang="ar-IQ" sz="4000" dirty="0" err="1" smtClean="0"/>
              <a:t>التقصيرية</a:t>
            </a:r>
            <a:r>
              <a:rPr lang="ar-IQ" sz="4000" dirty="0" smtClean="0"/>
              <a:t> على عنصرِ الضرر وحده</a:t>
            </a:r>
            <a:r>
              <a:rPr lang="ar-IQ" sz="4000" baseline="30000" dirty="0" err="1" smtClean="0"/>
              <a:t>(</a:t>
            </a:r>
            <a:r>
              <a:rPr lang="ar-IQ" sz="4000" baseline="30000" dirty="0" smtClean="0"/>
              <a:t>)</a:t>
            </a:r>
            <a:r>
              <a:rPr lang="ar-IQ" sz="4000" dirty="0" smtClean="0"/>
              <a:t>، كما ظهر هناك تنوع في نظرية المخاطر.</a:t>
            </a:r>
            <a:endParaRPr lang="en-US" sz="4000" dirty="0" smtClean="0"/>
          </a:p>
          <a:p>
            <a:pPr algn="just"/>
            <a:r>
              <a:rPr lang="ar-IQ" sz="4000" dirty="0" smtClean="0"/>
              <a:t>	فظهرت </a:t>
            </a:r>
            <a:r>
              <a:rPr lang="ar-IQ" sz="4000" dirty="0" smtClean="0"/>
              <a:t>نظرية المخاطر وتَحَمُلَ التِبِعَة في القانون الخاص ونظرية التضامن القومي في التعويض عن الاضرار في القانون العام.</a:t>
            </a:r>
            <a:endParaRPr lang="en-US" sz="4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79512" y="260648"/>
            <a:ext cx="8784976" cy="6555641"/>
          </a:xfrm>
          <a:prstGeom prst="rect">
            <a:avLst/>
          </a:prstGeom>
          <a:noFill/>
        </p:spPr>
        <p:txBody>
          <a:bodyPr wrap="square" rtlCol="1">
            <a:spAutoFit/>
          </a:bodyPr>
          <a:lstStyle/>
          <a:p>
            <a:pPr algn="just"/>
            <a:r>
              <a:rPr lang="ar-IQ" sz="2800" dirty="0" smtClean="0"/>
              <a:t>	أن </a:t>
            </a:r>
            <a:r>
              <a:rPr lang="ar-IQ" sz="2800" dirty="0" smtClean="0"/>
              <a:t>تأسيسَ المسؤولية للمطالبةِ بالتعويضِ عن ضررِ الجريمة الارهابية يعني تحديد </a:t>
            </a:r>
            <a:r>
              <a:rPr lang="ar-IQ" sz="2800" dirty="0" err="1" smtClean="0"/>
              <a:t>المسؤول</a:t>
            </a:r>
            <a:r>
              <a:rPr lang="ar-IQ" sz="2800" dirty="0" smtClean="0"/>
              <a:t> عن تعويضِها وهو لا يخلو من ان يكون الارهابي نفسه أو الدولة باعتبارها الضامنة للأضرار المادية والمعنوية التي تلحق بالمواطنين والمقيمين على اقليِمِها من جراء </a:t>
            </a:r>
            <a:r>
              <a:rPr lang="ar-IQ" sz="2800" dirty="0" smtClean="0"/>
              <a:t>ما وقع </a:t>
            </a:r>
            <a:r>
              <a:rPr lang="ar-IQ" sz="2800" dirty="0" smtClean="0"/>
              <a:t>من عدوان ارهابي </a:t>
            </a:r>
            <a:r>
              <a:rPr lang="ar-IQ" sz="2800" dirty="0" err="1" smtClean="0"/>
              <a:t>عليهم.</a:t>
            </a:r>
            <a:r>
              <a:rPr lang="ar-IQ" sz="2800" dirty="0" smtClean="0"/>
              <a:t> لذا فأسـاس المسؤولية عن هذه الجريمة، يشير كما المحنا اليه من قبل في أكثر من مرة، </a:t>
            </a:r>
            <a:r>
              <a:rPr lang="ar-IQ" sz="2800" b="1" dirty="0" smtClean="0">
                <a:solidFill>
                  <a:srgbClr val="FF0000"/>
                </a:solidFill>
              </a:rPr>
              <a:t>الى الاسباب أو الاعتبارات التي تدفع المُشـرِّع الى القاء عبء التعويض عن الضرر سواء أكان مادياً أم جسدياً على عاتق شخص </a:t>
            </a:r>
            <a:r>
              <a:rPr lang="ar-IQ" sz="2800" b="1" dirty="0" err="1" smtClean="0">
                <a:solidFill>
                  <a:srgbClr val="FF0000"/>
                </a:solidFill>
              </a:rPr>
              <a:t>معين.</a:t>
            </a:r>
            <a:r>
              <a:rPr lang="ar-IQ" sz="2800" b="1" dirty="0" smtClean="0">
                <a:solidFill>
                  <a:srgbClr val="FF0000"/>
                </a:solidFill>
              </a:rPr>
              <a:t> </a:t>
            </a:r>
            <a:r>
              <a:rPr lang="ar-IQ" sz="2800" dirty="0" smtClean="0"/>
              <a:t>وهذه الاعتبارات قد ترجع الى ما يمكن اسناده الى سبب الضرر من خطأ يتحمل عبء تعويضه الارهابي نفسه، فيكون أسـاس المسؤولية هنا هو الخطأ الذي يرتكبه هذا الشخص، وأسـاس هذا الخطأ  يكون واجب الاثبات</a:t>
            </a:r>
            <a:r>
              <a:rPr lang="ar-IQ" sz="2800" dirty="0" smtClean="0"/>
              <a:t>.</a:t>
            </a:r>
          </a:p>
          <a:p>
            <a:pPr algn="just"/>
            <a:r>
              <a:rPr lang="ar-IQ" sz="2800" dirty="0" smtClean="0"/>
              <a:t> 	</a:t>
            </a:r>
          </a:p>
          <a:p>
            <a:pPr algn="just"/>
            <a:r>
              <a:rPr lang="ar-IQ" sz="2800" dirty="0" smtClean="0"/>
              <a:t>	</a:t>
            </a:r>
            <a:r>
              <a:rPr lang="ar-IQ" sz="2800" dirty="0" smtClean="0"/>
              <a:t>وقد </a:t>
            </a:r>
            <a:r>
              <a:rPr lang="ar-IQ" sz="2800" dirty="0" smtClean="0"/>
              <a:t>ترجع هذه الاسباب أو الاعتبارات الى رغبةِ المُشـرِّع في تعويضِ المتضرر من جراءِ العملية الارهابية، فلا تعتد الدولة في هذه الحالة بعنصر الخطأ وتلجأ الى أقامة المسؤولية على عنصر الضرر وحدهِ</a:t>
            </a:r>
            <a:r>
              <a:rPr lang="ar-IQ" sz="2800" baseline="30000" dirty="0" err="1" smtClean="0"/>
              <a:t>()</a:t>
            </a:r>
            <a:r>
              <a:rPr lang="ar-IQ" sz="2800" dirty="0" err="1" smtClean="0"/>
              <a:t>.</a:t>
            </a:r>
            <a:endParaRPr lang="en-US" sz="2800" dirty="0" smtClean="0"/>
          </a:p>
          <a:p>
            <a:pPr algn="just"/>
            <a:endParaRPr lang="ar-IQ"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363915"/>
            <a:ext cx="8640960" cy="6001643"/>
          </a:xfrm>
          <a:prstGeom prst="rect">
            <a:avLst/>
          </a:prstGeom>
          <a:noFill/>
        </p:spPr>
        <p:txBody>
          <a:bodyPr wrap="square" rtlCol="1">
            <a:spAutoFit/>
          </a:bodyPr>
          <a:lstStyle/>
          <a:p>
            <a:pPr lvl="0" algn="just"/>
            <a:r>
              <a:rPr lang="ar-IQ" sz="3200" dirty="0" smtClean="0"/>
              <a:t>	ولكي </a:t>
            </a:r>
            <a:r>
              <a:rPr lang="ar-IQ" sz="3200" dirty="0" smtClean="0"/>
              <a:t>نُحمَّلُ الارهابي شخصياً عبء تعويض الضرر الجسدي الذي أحدثه فيجب أن يكون أسـاس مطالبته بهذا التعويض </a:t>
            </a:r>
            <a:r>
              <a:rPr lang="ar-IQ" sz="3200" b="1" dirty="0" smtClean="0">
                <a:solidFill>
                  <a:srgbClr val="FF0000"/>
                </a:solidFill>
              </a:rPr>
              <a:t>مرتكزاً على الخطأ الواجب الاث</a:t>
            </a:r>
            <a:r>
              <a:rPr lang="ar-IQ" sz="3200" dirty="0" smtClean="0"/>
              <a:t>بات، الذي نعني به تحديد أفعاله </a:t>
            </a:r>
            <a:r>
              <a:rPr lang="ar-IQ" sz="3200" dirty="0" err="1" smtClean="0"/>
              <a:t>الجرمية</a:t>
            </a:r>
            <a:r>
              <a:rPr lang="ar-IQ" sz="3200" dirty="0" smtClean="0"/>
              <a:t> المؤذية وما يسبقها من تخطيط ومتابعة خطوةً خطوة قبل ارتكاب الجريمة </a:t>
            </a:r>
            <a:r>
              <a:rPr lang="ar-IQ" sz="3200" dirty="0" err="1" smtClean="0"/>
              <a:t>واثنائها.</a:t>
            </a:r>
            <a:r>
              <a:rPr lang="ar-IQ" sz="3200" dirty="0" smtClean="0"/>
              <a:t> وهذا يستلزم تحليل عناصر الخطأ الى عنصرين مادي </a:t>
            </a:r>
            <a:r>
              <a:rPr lang="ar-IQ" sz="3200" dirty="0" err="1" smtClean="0"/>
              <a:t>ومعنوي.</a:t>
            </a:r>
            <a:r>
              <a:rPr lang="ar-IQ" sz="3200" dirty="0" smtClean="0"/>
              <a:t> </a:t>
            </a:r>
            <a:r>
              <a:rPr lang="ar-IQ" sz="3200" dirty="0" err="1" smtClean="0"/>
              <a:t>الأول </a:t>
            </a:r>
            <a:r>
              <a:rPr lang="ar-IQ" sz="3200" dirty="0" smtClean="0"/>
              <a:t>(أي العنصر المادي) </a:t>
            </a:r>
            <a:r>
              <a:rPr lang="ar-IQ" sz="3200" dirty="0" err="1" smtClean="0"/>
              <a:t>او </a:t>
            </a:r>
            <a:r>
              <a:rPr lang="ar-IQ" sz="3200" dirty="0" smtClean="0"/>
              <a:t>(عنصر التعدي) وهو يتكون من افعال الاعتداء المكونة للسلوك الارهابي، </a:t>
            </a:r>
            <a:r>
              <a:rPr lang="ar-IQ" sz="3200" dirty="0" err="1" smtClean="0"/>
              <a:t>والثاني </a:t>
            </a:r>
            <a:r>
              <a:rPr lang="ar-IQ" sz="3200" dirty="0" smtClean="0"/>
              <a:t>(أي العنصر المعنوي) يتكون من رغبة الجاني النفسية في الحاق الضرر بالمجنى عليهم بحيث تكون نتائجه جسيمة وان يكون الغرض من ورائها فرض فكر شمولي على المجتمع.</a:t>
            </a:r>
            <a:r>
              <a:rPr lang="en-US" sz="3200" dirty="0" smtClean="0"/>
              <a:t>  </a:t>
            </a:r>
            <a:r>
              <a:rPr lang="ar-IQ" sz="3200" dirty="0" err="1" smtClean="0"/>
              <a:t>د.</a:t>
            </a:r>
            <a:r>
              <a:rPr lang="ar-IQ" sz="3200" dirty="0" smtClean="0"/>
              <a:t> اياد عبد الجبار ملوكي، المسؤولية على الاشياء، المرجع السابق، </a:t>
            </a:r>
            <a:r>
              <a:rPr lang="ar-IQ" sz="3200" dirty="0" err="1" smtClean="0"/>
              <a:t>بند </a:t>
            </a:r>
            <a:r>
              <a:rPr lang="ar-IQ" sz="3200" dirty="0" smtClean="0"/>
              <a:t>(127)، ص 166</a:t>
            </a:r>
            <a:r>
              <a:rPr lang="ar-IQ" sz="3200" dirty="0" smtClean="0"/>
              <a:t>.</a:t>
            </a:r>
            <a:endParaRPr lang="en-US" sz="3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0"/>
            <a:ext cx="8892480" cy="6494085"/>
          </a:xfrm>
          <a:prstGeom prst="rect">
            <a:avLst/>
          </a:prstGeom>
          <a:noFill/>
        </p:spPr>
        <p:txBody>
          <a:bodyPr wrap="square" rtlCol="1">
            <a:spAutoFit/>
          </a:bodyPr>
          <a:lstStyle/>
          <a:p>
            <a:pPr algn="just"/>
            <a:r>
              <a:rPr lang="ar-IQ" sz="3200" dirty="0" smtClean="0"/>
              <a:t>	أمَّا </a:t>
            </a:r>
            <a:r>
              <a:rPr lang="ar-IQ" sz="3200" dirty="0" smtClean="0"/>
              <a:t>الأسـاس الذي تبنى عليه مطالبة الدولة بالتعويض عن اضرارِ الجرائم الارهابية ومنها بصورةٍ خاصة عن تعويضِ الاضرار الجسدية </a:t>
            </a:r>
            <a:r>
              <a:rPr lang="ar-IQ" sz="3200" b="1" dirty="0" smtClean="0">
                <a:solidFill>
                  <a:srgbClr val="FF0000"/>
                </a:solidFill>
              </a:rPr>
              <a:t>فيقوم على عنصرِ الضرر </a:t>
            </a:r>
            <a:r>
              <a:rPr lang="ar-IQ" sz="3200" b="1" dirty="0" err="1" smtClean="0">
                <a:solidFill>
                  <a:srgbClr val="FF0000"/>
                </a:solidFill>
              </a:rPr>
              <a:t>لوحده.</a:t>
            </a:r>
            <a:r>
              <a:rPr lang="ar-IQ" sz="3200" b="1" dirty="0" smtClean="0">
                <a:solidFill>
                  <a:srgbClr val="FF0000"/>
                </a:solidFill>
              </a:rPr>
              <a:t> أي على أسـاس نظرية المخاطر أو نظرية تحمل التبعة بمعناها </a:t>
            </a:r>
            <a:r>
              <a:rPr lang="ar-IQ" sz="3200" b="1" dirty="0" err="1" smtClean="0">
                <a:solidFill>
                  <a:srgbClr val="FF0000"/>
                </a:solidFill>
              </a:rPr>
              <a:t>الواسع</a:t>
            </a:r>
            <a:r>
              <a:rPr lang="ar-IQ" sz="3200" dirty="0" err="1" smtClean="0"/>
              <a:t>.</a:t>
            </a:r>
            <a:r>
              <a:rPr lang="ar-IQ" sz="3200" dirty="0" smtClean="0"/>
              <a:t> وهذا الأسـاس لا يمكن للقاضي تصوره أو الاخذ به </a:t>
            </a:r>
            <a:r>
              <a:rPr lang="ar-IQ" sz="3200" dirty="0" err="1" smtClean="0"/>
              <a:t>واعماله</a:t>
            </a:r>
            <a:r>
              <a:rPr lang="ar-IQ" sz="3200" dirty="0" smtClean="0"/>
              <a:t> </a:t>
            </a:r>
            <a:r>
              <a:rPr lang="ar-IQ" sz="3200" dirty="0" err="1" smtClean="0"/>
              <a:t>الا</a:t>
            </a:r>
            <a:r>
              <a:rPr lang="ar-IQ" sz="3200" dirty="0" smtClean="0"/>
              <a:t> بمقتضى نص قانوني </a:t>
            </a:r>
            <a:r>
              <a:rPr lang="ar-IQ" sz="3200" dirty="0" err="1" smtClean="0"/>
              <a:t>خاص.</a:t>
            </a:r>
            <a:r>
              <a:rPr lang="ar-IQ" sz="3200" dirty="0" smtClean="0"/>
              <a:t> وفي هذه النقطة بالذات يفترق أسـاس الخطأ الواجب الاثبات عن أسـاس الضرر المجرد افتراقاً </a:t>
            </a:r>
            <a:r>
              <a:rPr lang="ar-IQ" sz="3200" dirty="0" err="1" smtClean="0"/>
              <a:t>جذرياً.</a:t>
            </a:r>
            <a:r>
              <a:rPr lang="ar-IQ" sz="3200" dirty="0" smtClean="0"/>
              <a:t> فالخطأ الواجب الاثبات يستلزم من المدعي المضرور اثباته اثباتاً تفصيلياً خطوة فخطوة دون مساعدة القاضي له، </a:t>
            </a:r>
            <a:r>
              <a:rPr lang="ar-IQ" sz="3200" dirty="0" err="1" smtClean="0"/>
              <a:t>واذا</a:t>
            </a:r>
            <a:r>
              <a:rPr lang="ar-IQ" sz="3200" dirty="0" smtClean="0"/>
              <a:t> تمكن المدعي من اثباته، فهو يستصرخ ضمير القاضي من الحكم بمقتضاهُ على </a:t>
            </a:r>
            <a:r>
              <a:rPr lang="ar-IQ" sz="3200" dirty="0" err="1" smtClean="0"/>
              <a:t>المسؤول</a:t>
            </a:r>
            <a:r>
              <a:rPr lang="ar-IQ" sz="3200" dirty="0" smtClean="0"/>
              <a:t> عن اصابته </a:t>
            </a:r>
            <a:r>
              <a:rPr lang="ar-IQ" sz="3200" dirty="0" err="1" smtClean="0"/>
              <a:t>شخصياً </a:t>
            </a:r>
            <a:r>
              <a:rPr lang="ar-IQ" sz="3200" dirty="0" smtClean="0"/>
              <a:t>–كالإرهابي مثلاً– بتعويض الاضرار التي احدثها دون الحاجة الى نص قانوني خاص لأن القواعد العامة في قانون كل دولة تَتلاَءم معه سواء وجد النص الصريح الذي يأخذ به أم لم يوجد.</a:t>
            </a:r>
            <a:endParaRPr lang="en-US" sz="3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3528" y="188640"/>
            <a:ext cx="8568952" cy="6494085"/>
          </a:xfrm>
          <a:prstGeom prst="rect">
            <a:avLst/>
          </a:prstGeom>
          <a:noFill/>
        </p:spPr>
        <p:txBody>
          <a:bodyPr wrap="square" rtlCol="1">
            <a:spAutoFit/>
          </a:bodyPr>
          <a:lstStyle/>
          <a:p>
            <a:pPr algn="just"/>
            <a:r>
              <a:rPr lang="ar-IQ" sz="3200" dirty="0" smtClean="0"/>
              <a:t>	أما </a:t>
            </a:r>
            <a:r>
              <a:rPr lang="ar-IQ" sz="3200" dirty="0" smtClean="0"/>
              <a:t>تأسيس المسؤولية على عنصرِ الضرر لوحده</a:t>
            </a:r>
            <a:r>
              <a:rPr lang="ar-IQ" sz="3200" baseline="30000" dirty="0" err="1" smtClean="0"/>
              <a:t>(</a:t>
            </a:r>
            <a:r>
              <a:rPr lang="ar-IQ" sz="3200" baseline="30000" dirty="0" smtClean="0"/>
              <a:t>)</a:t>
            </a:r>
            <a:r>
              <a:rPr lang="ar-IQ" sz="3200" dirty="0" smtClean="0"/>
              <a:t>، فهو يفتح الباب لإفلاس </a:t>
            </a:r>
            <a:r>
              <a:rPr lang="ar-IQ" sz="3200" dirty="0" err="1" smtClean="0"/>
              <a:t>المسؤول</a:t>
            </a:r>
            <a:r>
              <a:rPr lang="ar-IQ" sz="3200" dirty="0" smtClean="0"/>
              <a:t> عن التعويض، سواء أكان شخصاً طبيعياً أم معنوياً، لأن اعماله بشكل واسع على جميعِ المطالبات بالتعويض يؤدي الى تفويت فرصة التنازل عن المطالبة بالتعويض، بعد ارتكاب العمل غير المشروع لا قبله، كما يؤدي الى تفويت فرصة الصلح بين </a:t>
            </a:r>
            <a:r>
              <a:rPr lang="ar-IQ" sz="3200" dirty="0" err="1" smtClean="0"/>
              <a:t>المتخاصمين.</a:t>
            </a:r>
            <a:r>
              <a:rPr lang="ar-IQ" sz="3200" dirty="0" smtClean="0"/>
              <a:t> ولا تتوقف اضرار المطالبة بالتعويض بمقتضى هذا الأسـاس على الاشخاص الطبيعية </a:t>
            </a:r>
            <a:r>
              <a:rPr lang="ar-IQ" sz="3200" dirty="0" err="1" smtClean="0"/>
              <a:t>الخاصة </a:t>
            </a:r>
            <a:r>
              <a:rPr lang="ar-IQ" sz="3200" dirty="0" smtClean="0"/>
              <a:t>(أفراداً وشركات) فحسب بل تتعداها الى الدولةِ أيضاً، اذ يجد </a:t>
            </a:r>
            <a:r>
              <a:rPr lang="ar-IQ" sz="3200" dirty="0" err="1" smtClean="0"/>
              <a:t>المسؤولون</a:t>
            </a:r>
            <a:r>
              <a:rPr lang="ar-IQ" sz="3200" dirty="0" smtClean="0"/>
              <a:t> انفسهم أمام مطالبات </a:t>
            </a:r>
            <a:r>
              <a:rPr lang="ar-IQ" sz="3200" dirty="0" err="1" smtClean="0"/>
              <a:t>صورية </a:t>
            </a:r>
            <a:r>
              <a:rPr lang="ar-IQ" sz="3200" dirty="0" smtClean="0"/>
              <a:t>(أو وهمية) لا حدَّ لها أو أمام مطالبات مبالغٌ في تقديرِ جسامة الضررِ </a:t>
            </a:r>
            <a:r>
              <a:rPr lang="ar-IQ" sz="3200" dirty="0" err="1" smtClean="0"/>
              <a:t>فيها.</a:t>
            </a:r>
            <a:r>
              <a:rPr lang="ar-IQ" sz="3200" dirty="0" smtClean="0"/>
              <a:t> لذا فلا يمكن مطالبة الدولة بالتعويض عن أضرار الجرائم الارهابية </a:t>
            </a:r>
            <a:r>
              <a:rPr lang="ar-IQ" sz="3200" dirty="0" err="1" smtClean="0"/>
              <a:t>الا</a:t>
            </a:r>
            <a:r>
              <a:rPr lang="ar-IQ" sz="3200" dirty="0" smtClean="0"/>
              <a:t> بمقتضى قانون خاص يؤُسَّس العنصر الذي ترتكز عليه مسؤوليتها في تعويضِ </a:t>
            </a:r>
            <a:r>
              <a:rPr lang="ar-IQ" sz="3200" dirty="0" err="1" smtClean="0"/>
              <a:t>الاضرار.</a:t>
            </a:r>
            <a:r>
              <a:rPr lang="ar-IQ" sz="3200" dirty="0" smtClean="0"/>
              <a:t> </a:t>
            </a:r>
            <a:endParaRPr lang="ar-IQ"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9512" y="332656"/>
            <a:ext cx="8712968" cy="5632311"/>
          </a:xfrm>
          <a:prstGeom prst="rect">
            <a:avLst/>
          </a:prstGeom>
          <a:noFill/>
        </p:spPr>
        <p:txBody>
          <a:bodyPr wrap="square" rtlCol="1">
            <a:spAutoFit/>
          </a:bodyPr>
          <a:lstStyle/>
          <a:p>
            <a:pPr algn="just"/>
            <a:r>
              <a:rPr lang="ar-IQ" sz="4000" dirty="0" smtClean="0"/>
              <a:t>	إذ </a:t>
            </a:r>
            <a:r>
              <a:rPr lang="ar-IQ" sz="4000" dirty="0" smtClean="0"/>
              <a:t>لولا القانون الخاص بتعويض المتضررين وذلك مثل قانون تعويض المتضررين جراء العمليات الحربية </a:t>
            </a:r>
            <a:r>
              <a:rPr lang="ar-IQ" sz="4000" dirty="0" err="1" smtClean="0"/>
              <a:t>والاعمال</a:t>
            </a:r>
            <a:r>
              <a:rPr lang="ar-IQ" sz="4000" dirty="0" smtClean="0"/>
              <a:t> العسكرية والعمليات الارهابية </a:t>
            </a:r>
            <a:r>
              <a:rPr lang="ar-IQ" sz="4000" dirty="0" err="1" smtClean="0"/>
              <a:t>رقم </a:t>
            </a:r>
            <a:r>
              <a:rPr lang="ar-IQ" sz="4000" dirty="0" smtClean="0"/>
              <a:t>(20) لسنة 2009 لتعذر على المضرورِ المطالبة عملياً بالتعويض من الدولةِ عمَّا لحقه من ضررٍ من جراءِ العمل الذي أَضرَّهُ الارهابي به لأن الدولة ليست </a:t>
            </a:r>
            <a:r>
              <a:rPr lang="ar-IQ" sz="4000" dirty="0" err="1" smtClean="0"/>
              <a:t>مسؤولة</a:t>
            </a:r>
            <a:r>
              <a:rPr lang="ar-IQ" sz="4000" dirty="0" smtClean="0"/>
              <a:t> عن تعويضِ الاعمال غير المشروعة </a:t>
            </a:r>
            <a:r>
              <a:rPr lang="ar-IQ" sz="4000" dirty="0" err="1" smtClean="0"/>
              <a:t>الا</a:t>
            </a:r>
            <a:r>
              <a:rPr lang="ar-IQ" sz="4000" dirty="0" smtClean="0"/>
              <a:t> بالحدود المنصوص عليها في قوانين التأمينات الاجتماعية والعمالية</a:t>
            </a:r>
            <a:endParaRPr lang="ar-IQ"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188640"/>
            <a:ext cx="8568952" cy="6494085"/>
          </a:xfrm>
          <a:prstGeom prst="rect">
            <a:avLst/>
          </a:prstGeom>
          <a:noFill/>
        </p:spPr>
        <p:txBody>
          <a:bodyPr wrap="square" rtlCol="1">
            <a:spAutoFit/>
          </a:bodyPr>
          <a:lstStyle/>
          <a:p>
            <a:pPr algn="just"/>
            <a:r>
              <a:rPr lang="ar-IQ" sz="3200" dirty="0" smtClean="0"/>
              <a:t>	الاعمال </a:t>
            </a:r>
            <a:r>
              <a:rPr lang="ar-IQ" sz="3200" dirty="0" smtClean="0"/>
              <a:t>الارهابية كما سبق لنا الاشارة اليها من قبل لا تقوم </a:t>
            </a:r>
            <a:r>
              <a:rPr lang="ar-IQ" sz="3200" dirty="0" err="1" smtClean="0"/>
              <a:t>الا</a:t>
            </a:r>
            <a:r>
              <a:rPr lang="ar-IQ" sz="3200" dirty="0" smtClean="0"/>
              <a:t> لباعث سياسي ولا يمكن قمعها </a:t>
            </a:r>
            <a:r>
              <a:rPr lang="ar-IQ" sz="3200" dirty="0" err="1" smtClean="0"/>
              <a:t>الا</a:t>
            </a:r>
            <a:r>
              <a:rPr lang="ar-IQ" sz="3200" dirty="0" smtClean="0"/>
              <a:t> من قبل السلطات العسكرية والأمنية </a:t>
            </a:r>
            <a:r>
              <a:rPr lang="ar-IQ" sz="3200" b="1" dirty="0" smtClean="0">
                <a:solidFill>
                  <a:srgbClr val="FF0000"/>
                </a:solidFill>
              </a:rPr>
              <a:t>ومن ثمَّ لا يمكن للمضرور مطالبة الارهابي </a:t>
            </a:r>
            <a:r>
              <a:rPr lang="ar-IQ" sz="3200" b="1" dirty="0" err="1" smtClean="0">
                <a:solidFill>
                  <a:srgbClr val="FF0000"/>
                </a:solidFill>
              </a:rPr>
              <a:t>المسؤول</a:t>
            </a:r>
            <a:r>
              <a:rPr lang="ar-IQ" sz="3200" b="1" dirty="0" smtClean="0">
                <a:solidFill>
                  <a:srgbClr val="FF0000"/>
                </a:solidFill>
              </a:rPr>
              <a:t> عنها بالتعويض لتعذر </a:t>
            </a:r>
            <a:r>
              <a:rPr lang="ar-IQ" sz="3200" b="1" dirty="0" err="1" smtClean="0">
                <a:solidFill>
                  <a:srgbClr val="FF0000"/>
                </a:solidFill>
              </a:rPr>
              <a:t>المدعي </a:t>
            </a:r>
            <a:r>
              <a:rPr lang="ar-IQ" sz="3200" b="1" dirty="0" smtClean="0">
                <a:solidFill>
                  <a:srgbClr val="FF0000"/>
                </a:solidFill>
              </a:rPr>
              <a:t>(المضرور) عن اثباتِ المسؤولية الملقاة على الفاعلِ بمقتضى نظرية الخطأ الواجب الاثبات بركنيها المادي والمعنوي بوسائله الخاصة مهما بلغت دقَّة </a:t>
            </a:r>
            <a:r>
              <a:rPr lang="ar-IQ" sz="3200" b="1" dirty="0" err="1" smtClean="0">
                <a:solidFill>
                  <a:srgbClr val="FF0000"/>
                </a:solidFill>
              </a:rPr>
              <a:t>معلوماته.</a:t>
            </a:r>
            <a:r>
              <a:rPr lang="ar-IQ" sz="3200" dirty="0" smtClean="0"/>
              <a:t> </a:t>
            </a:r>
            <a:endParaRPr lang="ar-IQ" sz="3200" dirty="0" smtClean="0"/>
          </a:p>
          <a:p>
            <a:pPr algn="just"/>
            <a:r>
              <a:rPr lang="ar-IQ" sz="3200" dirty="0" smtClean="0"/>
              <a:t>	</a:t>
            </a:r>
            <a:r>
              <a:rPr lang="ar-IQ" sz="3200" dirty="0" smtClean="0"/>
              <a:t>كما </a:t>
            </a:r>
            <a:r>
              <a:rPr lang="ar-IQ" sz="3200" dirty="0" smtClean="0"/>
              <a:t>لا يمكن للمحكمة المدنية أن تثبت ارتكاب شخص ما أو جهة سياسية معينة لعمل ارهابي </a:t>
            </a:r>
            <a:r>
              <a:rPr lang="ar-IQ" sz="3200" dirty="0" err="1" smtClean="0"/>
              <a:t>مالم</a:t>
            </a:r>
            <a:r>
              <a:rPr lang="ar-IQ" sz="3200" dirty="0" smtClean="0"/>
              <a:t> يدان بسببها جنائياً كما يتعذر عليها إلزام السلطات العسكرية والأمنية بتقديم الوثائق والمخاطبات السرِّيةَ التي قامت بها لمعرفة أسباب الجريمة وبواعثها حتى يتمكن المدعي من تأسَّيسِ المسؤُولية على الفاعل بمقتضى أسـاس الخطأ الواجب الاثبات.</a:t>
            </a:r>
            <a:endParaRPr lang="en-US" sz="3200" dirty="0" smtClean="0"/>
          </a:p>
          <a:p>
            <a:pPr algn="just"/>
            <a:endParaRPr lang="ar-IQ"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51520" y="332656"/>
            <a:ext cx="8640960" cy="6494085"/>
          </a:xfrm>
          <a:prstGeom prst="rect">
            <a:avLst/>
          </a:prstGeom>
          <a:noFill/>
        </p:spPr>
        <p:txBody>
          <a:bodyPr wrap="square" rtlCol="1">
            <a:spAutoFit/>
          </a:bodyPr>
          <a:lstStyle/>
          <a:p>
            <a:pPr lvl="0" algn="just"/>
            <a:r>
              <a:rPr lang="ar-IQ" sz="3200" dirty="0" smtClean="0"/>
              <a:t>	</a:t>
            </a:r>
            <a:r>
              <a:rPr lang="ar-IQ" sz="3200" dirty="0" err="1" smtClean="0"/>
              <a:t>وأيـاً</a:t>
            </a:r>
            <a:r>
              <a:rPr lang="ar-IQ" sz="3200" dirty="0" smtClean="0"/>
              <a:t> </a:t>
            </a:r>
            <a:r>
              <a:rPr lang="ar-IQ" sz="3200" dirty="0" smtClean="0"/>
              <a:t>كانت ملابسات الدعوى المدنية بالمطالبة بالتعويض وظروفها </a:t>
            </a:r>
            <a:r>
              <a:rPr lang="ar-IQ" sz="3200" b="1" dirty="0" smtClean="0">
                <a:solidFill>
                  <a:srgbClr val="FF0000"/>
                </a:solidFill>
              </a:rPr>
              <a:t>فلا تكون </a:t>
            </a:r>
            <a:r>
              <a:rPr lang="ar-IQ" sz="3200" b="1" dirty="0" err="1" smtClean="0">
                <a:solidFill>
                  <a:srgbClr val="FF0000"/>
                </a:solidFill>
              </a:rPr>
              <a:t>الأجراءات</a:t>
            </a:r>
            <a:r>
              <a:rPr lang="ar-IQ" sz="3200" b="1" dirty="0" smtClean="0">
                <a:solidFill>
                  <a:srgbClr val="FF0000"/>
                </a:solidFill>
              </a:rPr>
              <a:t> </a:t>
            </a:r>
            <a:r>
              <a:rPr lang="ar-IQ" sz="3200" b="1" dirty="0" err="1" smtClean="0">
                <a:solidFill>
                  <a:srgbClr val="FF0000"/>
                </a:solidFill>
              </a:rPr>
              <a:t>والاوامر</a:t>
            </a:r>
            <a:r>
              <a:rPr lang="ar-IQ" sz="3200" b="1" dirty="0" smtClean="0">
                <a:solidFill>
                  <a:srgbClr val="FF0000"/>
                </a:solidFill>
              </a:rPr>
              <a:t> التي أصدرتها السلطة التنفيذية محلاً للطعن فيها بالإلغاء أو التعويض أو وقف التنفيذ أو فحص المشروعية من قبل القضاء العادي أو الاداري، </a:t>
            </a:r>
            <a:r>
              <a:rPr lang="ar-IQ" sz="3200" dirty="0" smtClean="0"/>
              <a:t>على الرغم من اشتمالها على خصائصِ القرارات الادارية التي تخضع لرقابة القضاء الاداري عليها</a:t>
            </a:r>
            <a:r>
              <a:rPr lang="ar-IQ" sz="3200" baseline="30000" dirty="0" err="1" smtClean="0"/>
              <a:t>()</a:t>
            </a:r>
            <a:r>
              <a:rPr lang="ar-IQ" sz="3200" dirty="0" err="1" smtClean="0"/>
              <a:t>.</a:t>
            </a:r>
            <a:r>
              <a:rPr lang="ar-IQ" sz="3200" dirty="0" smtClean="0"/>
              <a:t> </a:t>
            </a:r>
            <a:endParaRPr lang="ar-IQ" sz="3200" dirty="0" smtClean="0"/>
          </a:p>
          <a:p>
            <a:pPr lvl="0" algn="just"/>
            <a:r>
              <a:rPr lang="ar-IQ" sz="3200" dirty="0" smtClean="0"/>
              <a:t>	</a:t>
            </a:r>
            <a:r>
              <a:rPr lang="ar-IQ" sz="3200" dirty="0" smtClean="0"/>
              <a:t>وقد </a:t>
            </a:r>
            <a:r>
              <a:rPr lang="ar-IQ" sz="3200" dirty="0" smtClean="0"/>
              <a:t>أكد المُشـرِّع العِراقيَّ على هذا المبدأ في أكثر من تَشِرِّيعٍ، ولا نقصد من الاشارة الصريحة اليها، جعل هذا البحث سفراً في القانون الاداري،</a:t>
            </a:r>
            <a:r>
              <a:rPr lang="en-US" sz="3200" dirty="0" smtClean="0"/>
              <a:t> </a:t>
            </a:r>
            <a:r>
              <a:rPr lang="ar-IQ" sz="3200" dirty="0" smtClean="0"/>
              <a:t>ينظر: </a:t>
            </a:r>
            <a:r>
              <a:rPr lang="ar-IQ" sz="3200" dirty="0" err="1" smtClean="0"/>
              <a:t>د.</a:t>
            </a:r>
            <a:r>
              <a:rPr lang="ar-IQ" sz="3200" dirty="0" smtClean="0"/>
              <a:t> جعفر محمد جواد الفضلي، </a:t>
            </a:r>
            <a:r>
              <a:rPr lang="ar-IQ" sz="3200" dirty="0" err="1" smtClean="0"/>
              <a:t>وذنون</a:t>
            </a:r>
            <a:r>
              <a:rPr lang="ar-IQ" sz="3200" dirty="0" smtClean="0"/>
              <a:t> يونس المحمدي، الدفع بأعمال السيادة في الحوادث الناجمة عن انفجارِ الالغام، مجلة القانون المقارن، جمعية القانون المقارن العِراقيَّة، </a:t>
            </a:r>
            <a:r>
              <a:rPr lang="ar-IQ" sz="3200" dirty="0" err="1" smtClean="0"/>
              <a:t>العدد </a:t>
            </a:r>
            <a:r>
              <a:rPr lang="ar-IQ" sz="3200" dirty="0" smtClean="0"/>
              <a:t>(34)، 2004، </a:t>
            </a:r>
            <a:r>
              <a:rPr lang="ar-IQ" sz="3200" dirty="0" err="1" smtClean="0"/>
              <a:t>ص6.</a:t>
            </a:r>
            <a:endParaRPr lang="en-US" sz="3200" dirty="0" smtClean="0"/>
          </a:p>
          <a:p>
            <a:pPr algn="just"/>
            <a:endParaRPr lang="ar-IQ"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13</Words>
  <Application>Microsoft Office PowerPoint</Application>
  <PresentationFormat>عرض على الشاشة (3:4)‏</PresentationFormat>
  <Paragraphs>20</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DELL</cp:lastModifiedBy>
  <cp:revision>8</cp:revision>
  <dcterms:created xsi:type="dcterms:W3CDTF">2014-04-12T09:34:35Z</dcterms:created>
  <dcterms:modified xsi:type="dcterms:W3CDTF">2014-04-12T10:45:55Z</dcterms:modified>
</cp:coreProperties>
</file>