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4F020B4-C7D7-4E52-8E91-FFC6FDCD4B9F}"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13D42AB-06C1-4C30-8AE4-FA3B03A5D654}"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4F020B4-C7D7-4E52-8E91-FFC6FDCD4B9F}"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13D42AB-06C1-4C30-8AE4-FA3B03A5D65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4F020B4-C7D7-4E52-8E91-FFC6FDCD4B9F}"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13D42AB-06C1-4C30-8AE4-FA3B03A5D65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4F020B4-C7D7-4E52-8E91-FFC6FDCD4B9F}"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13D42AB-06C1-4C30-8AE4-FA3B03A5D654}"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F020B4-C7D7-4E52-8E91-FFC6FDCD4B9F}"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13D42AB-06C1-4C30-8AE4-FA3B03A5D654}"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94F020B4-C7D7-4E52-8E91-FFC6FDCD4B9F}"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13D42AB-06C1-4C30-8AE4-FA3B03A5D654}"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94F020B4-C7D7-4E52-8E91-FFC6FDCD4B9F}" type="datetimeFigureOut">
              <a:rPr lang="ar-IQ" smtClean="0"/>
              <a:t>10/04/1440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13D42AB-06C1-4C30-8AE4-FA3B03A5D654}"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94F020B4-C7D7-4E52-8E91-FFC6FDCD4B9F}" type="datetimeFigureOut">
              <a:rPr lang="ar-IQ" smtClean="0"/>
              <a:t>10/04/1440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13D42AB-06C1-4C30-8AE4-FA3B03A5D654}"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020B4-C7D7-4E52-8E91-FFC6FDCD4B9F}" type="datetimeFigureOut">
              <a:rPr lang="ar-IQ" smtClean="0"/>
              <a:t>10/04/1440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13D42AB-06C1-4C30-8AE4-FA3B03A5D65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F020B4-C7D7-4E52-8E91-FFC6FDCD4B9F}"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13D42AB-06C1-4C30-8AE4-FA3B03A5D654}"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F020B4-C7D7-4E52-8E91-FFC6FDCD4B9F}"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13D42AB-06C1-4C30-8AE4-FA3B03A5D654}"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4F020B4-C7D7-4E52-8E91-FFC6FDCD4B9F}" type="datetimeFigureOut">
              <a:rPr lang="ar-IQ" smtClean="0"/>
              <a:t>10/04/1440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13D42AB-06C1-4C30-8AE4-FA3B03A5D654}"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أنواع البحث العلمي</a:t>
            </a:r>
            <a:endParaRPr lang="ar-IQ" dirty="0"/>
          </a:p>
        </p:txBody>
      </p:sp>
      <p:sp>
        <p:nvSpPr>
          <p:cNvPr id="3" name="Content Placeholder 2"/>
          <p:cNvSpPr>
            <a:spLocks noGrp="1"/>
          </p:cNvSpPr>
          <p:nvPr>
            <p:ph idx="1"/>
          </p:nvPr>
        </p:nvSpPr>
        <p:spPr/>
        <p:txBody>
          <a:bodyPr>
            <a:normAutofit/>
          </a:bodyPr>
          <a:lstStyle/>
          <a:p>
            <a:r>
              <a:rPr lang="ar-IQ" sz="4000" dirty="0"/>
              <a:t>للبحث العلمي عدة أنواع تتشكل حسب الأساس الذي يبنى عليه البحث، وفيما يلي تفصيل تلك الأسس والأنواع</a:t>
            </a:r>
            <a:r>
              <a:rPr lang="ar-IQ" sz="4000" dirty="0" smtClean="0"/>
              <a:t>:</a:t>
            </a:r>
            <a:endParaRPr lang="ar-IQ"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97040"/>
          </a:xfrm>
        </p:spPr>
        <p:txBody>
          <a:bodyPr>
            <a:normAutofit fontScale="90000"/>
          </a:bodyPr>
          <a:lstStyle/>
          <a:p>
            <a:r>
              <a:rPr lang="ar-IQ" b="1" dirty="0"/>
              <a:t>حسب الغرض منها</a:t>
            </a:r>
            <a:br>
              <a:rPr lang="ar-IQ" b="1" dirty="0"/>
            </a:br>
            <a:r>
              <a:rPr lang="ar-IQ" dirty="0"/>
              <a:t>تتمثل أنواع البحث حسب الغرض منها في ما يلي</a:t>
            </a:r>
            <a:r>
              <a:rPr lang="ar-IQ" dirty="0" smtClean="0"/>
              <a:t>:</a:t>
            </a:r>
            <a:r>
              <a:rPr lang="ar-IQ" dirty="0"/>
              <a:t/>
            </a:r>
            <a:br>
              <a:rPr lang="ar-IQ" dirty="0"/>
            </a:br>
            <a:endParaRPr lang="ar-IQ" dirty="0"/>
          </a:p>
        </p:txBody>
      </p:sp>
      <p:sp>
        <p:nvSpPr>
          <p:cNvPr id="3" name="Content Placeholder 2"/>
          <p:cNvSpPr>
            <a:spLocks noGrp="1"/>
          </p:cNvSpPr>
          <p:nvPr>
            <p:ph idx="1"/>
          </p:nvPr>
        </p:nvSpPr>
        <p:spPr>
          <a:xfrm>
            <a:off x="457200" y="2143116"/>
            <a:ext cx="8229600" cy="3983047"/>
          </a:xfrm>
        </p:spPr>
        <p:txBody>
          <a:bodyPr>
            <a:normAutofit/>
          </a:bodyPr>
          <a:lstStyle/>
          <a:p>
            <a:pPr algn="just"/>
            <a:r>
              <a:rPr lang="ar-IQ" sz="4000" b="1" dirty="0"/>
              <a:t>البحوث النظرية:</a:t>
            </a:r>
            <a:r>
              <a:rPr lang="ar-IQ" sz="4000" dirty="0"/>
              <a:t> وهي تلك البحوث التي تعنى بالنواحي العلمية، والتي يستخلص منها مجموعة من القوانين والنظريات المحققة، وهي تساهم في نمو المعارف وتخدم الدراسات وتؤسس أرضية موثقة للعلوم التطبيقية.</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1428736"/>
            <a:ext cx="7715304" cy="3170099"/>
          </a:xfrm>
          <a:prstGeom prst="rect">
            <a:avLst/>
          </a:prstGeom>
        </p:spPr>
        <p:txBody>
          <a:bodyPr wrap="square">
            <a:spAutoFit/>
          </a:bodyPr>
          <a:lstStyle/>
          <a:p>
            <a:pPr algn="just"/>
            <a:r>
              <a:rPr lang="ar-IQ" sz="4000" b="1" dirty="0"/>
              <a:t>البحوث التطبيقية:</a:t>
            </a:r>
            <a:r>
              <a:rPr lang="ar-IQ" sz="4000" dirty="0"/>
              <a:t> وهي البحوث التي تختص بالشؤون العملية وتطبيق المعرفة المتوفرة للوصول إلى معارف جديدة أكثر فاعلية، أو لحل المشاكل الميدانية وتطوير أساليب العمل لتحقيق إنتاجية أعلى.</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68544"/>
          </a:xfrm>
        </p:spPr>
        <p:txBody>
          <a:bodyPr>
            <a:noAutofit/>
          </a:bodyPr>
          <a:lstStyle/>
          <a:p>
            <a:r>
              <a:rPr lang="ar-IQ" sz="3600" b="1" dirty="0"/>
              <a:t>حسب الأسلوب المستخدم فيها</a:t>
            </a:r>
            <a:br>
              <a:rPr lang="ar-IQ" sz="3600" b="1" dirty="0"/>
            </a:br>
            <a:r>
              <a:rPr lang="ar-IQ" sz="3600" dirty="0"/>
              <a:t>تتمثل أنواع البحث حسب الأسلوب المستخدم فيها في ما يلي</a:t>
            </a:r>
            <a:r>
              <a:rPr lang="ar-IQ" sz="3600" dirty="0" smtClean="0"/>
              <a:t>:</a:t>
            </a:r>
            <a:r>
              <a:rPr lang="ar-IQ" sz="3600" dirty="0"/>
              <a:t/>
            </a:r>
            <a:br>
              <a:rPr lang="ar-IQ" sz="3600" dirty="0"/>
            </a:br>
            <a:endParaRPr lang="ar-IQ" sz="3600" dirty="0"/>
          </a:p>
        </p:txBody>
      </p:sp>
      <p:sp>
        <p:nvSpPr>
          <p:cNvPr id="3" name="Content Placeholder 2"/>
          <p:cNvSpPr>
            <a:spLocks noGrp="1"/>
          </p:cNvSpPr>
          <p:nvPr>
            <p:ph idx="1"/>
          </p:nvPr>
        </p:nvSpPr>
        <p:spPr>
          <a:xfrm>
            <a:off x="457200" y="2857496"/>
            <a:ext cx="8229600" cy="3268667"/>
          </a:xfrm>
        </p:spPr>
        <p:txBody>
          <a:bodyPr>
            <a:normAutofit lnSpcReduction="10000"/>
          </a:bodyPr>
          <a:lstStyle/>
          <a:p>
            <a:pPr algn="just"/>
            <a:r>
              <a:rPr lang="ar-IQ" b="1" dirty="0"/>
              <a:t>البحوث الوصفية:</a:t>
            </a:r>
            <a:r>
              <a:rPr lang="ar-IQ" dirty="0"/>
              <a:t> حيث تستخدم لوصف الظواهر ورصد ظروفها المكانية والزمانية وجمع الحقائق عنها، وهي أيضاً تزود بتوصيات لتصويب الوضع الحالي ضمن معايير وقيم يجب توفيرها وتطبيقها عملياً للوصول للوضع المنشود، وتستخدم في هذا النوع من البحوث عدة أساليب ومنها: الملاحظة والمقابلة الشخصية واختبارات الاستقصاء الورقية أو الالكترونية.</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1000108"/>
            <a:ext cx="7929618" cy="5632311"/>
          </a:xfrm>
          <a:prstGeom prst="rect">
            <a:avLst/>
          </a:prstGeom>
        </p:spPr>
        <p:txBody>
          <a:bodyPr wrap="square">
            <a:spAutoFit/>
          </a:bodyPr>
          <a:lstStyle/>
          <a:p>
            <a:pPr algn="just"/>
            <a:r>
              <a:rPr lang="ar-IQ" sz="3600" b="1" dirty="0"/>
              <a:t>البحوث التاريخية:</a:t>
            </a:r>
            <a:r>
              <a:rPr lang="ar-IQ" sz="3600" dirty="0"/>
              <a:t> وهي البحوث التي تتخذ الشكل الوصفي ولكن للأحداث والظواهر التي حدثت وانتهت، فهي تعنى بتأريخ الماضي وتحليل تداعيات تلك الأحداث، وتستخلص منها الأساليب الجديدة لتلافي العثرات التي حدثت سابقاً والتنبؤ بمستقبل متجدد، حيث يتركز جهد الباحث في تحسين التصورات والأفكار والسلوكيات العامة للأفراد والمؤسسات، إذ يعتمد على نوعين من المصادر للحصول على المعلومة وهما المصادر الأولية والمصادر الثانوية، وذلك يتطلب جهداً مضاعفاً في الاستقراء والتمحيص.</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1357298"/>
            <a:ext cx="7429552" cy="3970318"/>
          </a:xfrm>
          <a:prstGeom prst="rect">
            <a:avLst/>
          </a:prstGeom>
        </p:spPr>
        <p:txBody>
          <a:bodyPr wrap="square">
            <a:spAutoFit/>
          </a:bodyPr>
          <a:lstStyle/>
          <a:p>
            <a:pPr algn="just"/>
            <a:r>
              <a:rPr lang="ar-IQ" sz="3600" b="1" dirty="0"/>
              <a:t>البحوث التجريبية:</a:t>
            </a:r>
            <a:r>
              <a:rPr lang="ar-IQ" sz="3600" dirty="0"/>
              <a:t> هي تلك البحوث التي تحلل المشاكل والظواهر وفق المنهج التجريبي، القائم على الملاحظة وطرح الفرضيات وضبط تفاصيلها للتحقق من صحتها ووجودها فعلياً، فالباحث يضبط كل المتغيرات ويحدد تفصيلاتها ليتحكم بها فيما يخدم محتوى بحثه ولعل هذا أكثر مايميز البحوث التجريبية عن غيرها.</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266</Words>
  <Application>Microsoft Office PowerPoint</Application>
  <PresentationFormat>On-screen Show (4:3)</PresentationFormat>
  <Paragraphs>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أنواع البحث العلمي</vt:lpstr>
      <vt:lpstr>حسب الغرض منها تتمثل أنواع البحث حسب الغرض منها في ما يلي: </vt:lpstr>
      <vt:lpstr>Slide 3</vt:lpstr>
      <vt:lpstr>حسب الأسلوب المستخدم فيها تتمثل أنواع البحث حسب الأسلوب المستخدم فيها في ما يلي: </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أنواع البحث العلمي</dc:title>
  <dc:creator>Nasser</dc:creator>
  <cp:lastModifiedBy>Nasser</cp:lastModifiedBy>
  <cp:revision>1</cp:revision>
  <dcterms:created xsi:type="dcterms:W3CDTF">2018-12-17T21:10:33Z</dcterms:created>
  <dcterms:modified xsi:type="dcterms:W3CDTF">2018-12-17T21:14:22Z</dcterms:modified>
</cp:coreProperties>
</file>