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10"/>
  </p:notesMasterIdLst>
  <p:sldIdLst>
    <p:sldId id="256" r:id="rId2"/>
    <p:sldId id="257" r:id="rId3"/>
    <p:sldId id="294" r:id="rId4"/>
    <p:sldId id="259" r:id="rId5"/>
    <p:sldId id="260" r:id="rId6"/>
    <p:sldId id="295" r:id="rId7"/>
    <p:sldId id="298" r:id="rId8"/>
    <p:sldId id="297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2592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13/07/1440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13/07/1440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13/07/1440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13/07/1440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13/07/1440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13/07/1440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13/07/1440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13/07/1440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13/07/1440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13/07/1440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13/07/1440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13/07/1440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13/07/1440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العلاقات الدولية /الفصل الثاني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الاولى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err="1" smtClean="0">
                <a:solidFill>
                  <a:schemeClr val="tx1"/>
                </a:solidFill>
                <a:cs typeface="+mj-cs"/>
              </a:rPr>
              <a:t>د.احمد</a:t>
            </a:r>
            <a:r>
              <a:rPr lang="ar-IQ" b="1" dirty="0" smtClean="0">
                <a:solidFill>
                  <a:schemeClr val="tx1"/>
                </a:solidFill>
                <a:cs typeface="+mj-cs"/>
              </a:rPr>
              <a:t> مجيد عبدالله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412776"/>
            <a:ext cx="7067128" cy="4453955"/>
          </a:xfrm>
        </p:spPr>
        <p:txBody>
          <a:bodyPr>
            <a:normAutofit/>
          </a:bodyPr>
          <a:lstStyle/>
          <a:p>
            <a:pPr marL="393192" lvl="1" indent="0" algn="ctr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العلاقات الدولية</a:t>
            </a:r>
          </a:p>
          <a:p>
            <a:pPr>
              <a:buNone/>
            </a:pPr>
            <a:endParaRPr lang="ar-IQ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ar-IQ" sz="4000" b="1" dirty="0" smtClean="0">
                <a:solidFill>
                  <a:srgbClr val="0070C0"/>
                </a:solidFill>
                <a:cs typeface="+mj-cs"/>
              </a:rPr>
              <a:t>المدرسة الواقعية</a:t>
            </a:r>
            <a:endParaRPr lang="en-US" sz="3600" b="1" dirty="0" smtClean="0"/>
          </a:p>
          <a:p>
            <a:pPr>
              <a:buFont typeface="Wingdings" pitchFamily="2" charset="2"/>
              <a:buChar char="v"/>
            </a:pPr>
            <a:r>
              <a:rPr lang="ar-IQ" sz="4000" b="1" dirty="0" smtClean="0">
                <a:solidFill>
                  <a:srgbClr val="0070C0"/>
                </a:solidFill>
              </a:rPr>
              <a:t>المدرسة المثالية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IQ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IQ" sz="3600" b="1" dirty="0" err="1" smtClean="0">
                <a:solidFill>
                  <a:srgbClr val="FF0000"/>
                </a:solidFill>
              </a:rPr>
              <a:t>متبنيات</a:t>
            </a:r>
            <a:r>
              <a:rPr lang="ar-IQ" sz="3600" b="1" dirty="0" smtClean="0">
                <a:solidFill>
                  <a:srgbClr val="FF0000"/>
                </a:solidFill>
              </a:rPr>
              <a:t> المدرسة الواقعية</a:t>
            </a:r>
          </a:p>
          <a:p>
            <a:r>
              <a:rPr lang="ar-IQ" sz="2400" b="1" dirty="0" smtClean="0"/>
              <a:t>غريزة التطلع الى القوة والرغبة في الهيمنة. افكار (</a:t>
            </a:r>
            <a:r>
              <a:rPr lang="ar-IQ" sz="2400" b="1" dirty="0" err="1" smtClean="0"/>
              <a:t>هوبز</a:t>
            </a:r>
            <a:r>
              <a:rPr lang="ar-IQ" sz="2400" b="1" dirty="0" smtClean="0"/>
              <a:t>، </a:t>
            </a:r>
            <a:r>
              <a:rPr lang="ar-IQ" sz="2400" b="1" dirty="0" err="1" smtClean="0"/>
              <a:t>مزويد</a:t>
            </a:r>
            <a:r>
              <a:rPr lang="ar-IQ" sz="2400" b="1" dirty="0" smtClean="0"/>
              <a:t>، ماركس،..)</a:t>
            </a:r>
          </a:p>
          <a:p>
            <a:r>
              <a:rPr lang="ar-IQ" sz="2400" b="1" dirty="0" smtClean="0"/>
              <a:t>عدم التعويل على المنظمات الدولية، والسعي للقوة وتوازن القوى يحقق الاستقرار</a:t>
            </a:r>
          </a:p>
          <a:p>
            <a:r>
              <a:rPr lang="ar-IQ" sz="2400" b="1" dirty="0" smtClean="0"/>
              <a:t>العالم بيئة خطرة، وعلى الحكومة الاستعداد لأسوء الاحتمالات</a:t>
            </a:r>
          </a:p>
          <a:p>
            <a:pPr marL="109728" indent="0">
              <a:buNone/>
            </a:pPr>
            <a:endParaRPr lang="ar-IQ" sz="2400" b="1" dirty="0" smtClean="0"/>
          </a:p>
          <a:p>
            <a:pPr marL="852678" indent="-742950" algn="ctr">
              <a:buAutoNum type="arabicParenR"/>
            </a:pPr>
            <a:endParaRPr lang="ar-IQ" sz="36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844824"/>
            <a:ext cx="7272808" cy="3960440"/>
          </a:xfrm>
        </p:spPr>
        <p:txBody>
          <a:bodyPr>
            <a:normAutofit lnSpcReduction="10000"/>
          </a:bodyPr>
          <a:lstStyle/>
          <a:p>
            <a:pPr algn="ctr"/>
            <a:endParaRPr lang="ar-IQ" sz="2800" b="1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ar-IQ" sz="3200" b="1" dirty="0" err="1">
                <a:solidFill>
                  <a:srgbClr val="FF0000"/>
                </a:solidFill>
              </a:rPr>
              <a:t>متبنيات</a:t>
            </a:r>
            <a:r>
              <a:rPr lang="ar-IQ" sz="3200" b="1" dirty="0">
                <a:solidFill>
                  <a:srgbClr val="FF0000"/>
                </a:solidFill>
              </a:rPr>
              <a:t> المدرسة </a:t>
            </a:r>
            <a:r>
              <a:rPr lang="ar-IQ" sz="3200" b="1" dirty="0" smtClean="0">
                <a:solidFill>
                  <a:srgbClr val="FF0000"/>
                </a:solidFill>
              </a:rPr>
              <a:t>المثالية</a:t>
            </a:r>
            <a:endParaRPr lang="ar-IQ" sz="3200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ar-IQ" sz="3200" dirty="0" smtClean="0">
              <a:solidFill>
                <a:srgbClr val="FF0000"/>
              </a:solidFill>
            </a:endParaRPr>
          </a:p>
          <a:p>
            <a:pPr algn="just"/>
            <a:r>
              <a:rPr lang="ar-IQ" sz="2200" b="1" dirty="0" smtClean="0"/>
              <a:t>التركيز على القضايا </a:t>
            </a:r>
            <a:r>
              <a:rPr lang="ar-IQ" sz="2200" b="1" dirty="0" err="1" smtClean="0"/>
              <a:t>الاخلافية</a:t>
            </a:r>
            <a:r>
              <a:rPr lang="ar-IQ" sz="2200" b="1" dirty="0" smtClean="0"/>
              <a:t> وعلى القانون الدولي لمنع الحرب وتكريس السلام.</a:t>
            </a:r>
          </a:p>
          <a:p>
            <a:pPr algn="just"/>
            <a:r>
              <a:rPr lang="ar-IQ" sz="2200" b="1" dirty="0" smtClean="0"/>
              <a:t>تعاون وتعارف الشعوب فيما بينها.</a:t>
            </a:r>
          </a:p>
          <a:p>
            <a:pPr algn="just"/>
            <a:r>
              <a:rPr lang="ar-IQ" sz="2200" b="1" dirty="0" smtClean="0"/>
              <a:t>السلوك الانساني السيء نابع من المؤسسات</a:t>
            </a:r>
          </a:p>
          <a:p>
            <a:pPr algn="just"/>
            <a:r>
              <a:rPr lang="ar-IQ" sz="2200" b="1" dirty="0" smtClean="0"/>
              <a:t>الحرب نتاج الطابع الفوضوي للعالم.</a:t>
            </a:r>
          </a:p>
          <a:p>
            <a:pPr algn="just"/>
            <a:r>
              <a:rPr lang="ar-IQ" sz="2200" b="1" dirty="0" smtClean="0"/>
              <a:t>ايجاد منظمات دولية لتحقيق الامن والسلم الدوليين، والاعتماد على نظام الامن الاجتماعي.</a:t>
            </a:r>
            <a:endParaRPr lang="en-US" sz="2200" b="1" dirty="0" smtClean="0"/>
          </a:p>
          <a:p>
            <a:pPr algn="ctr"/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772816"/>
            <a:ext cx="7560840" cy="3744416"/>
          </a:xfrm>
        </p:spPr>
        <p:txBody>
          <a:bodyPr/>
          <a:lstStyle/>
          <a:p>
            <a:pPr marL="393192" lvl="1" indent="0" algn="ctr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صحح اصحاب المنظور الواقعي</a:t>
            </a:r>
          </a:p>
          <a:p>
            <a:pPr marL="393192" lvl="1" indent="0" algn="ctr">
              <a:buNone/>
            </a:pPr>
            <a:endParaRPr lang="en-US" sz="3600" dirty="0" smtClean="0"/>
          </a:p>
          <a:p>
            <a:r>
              <a:rPr lang="ar-IQ" sz="3200" b="1" dirty="0" smtClean="0"/>
              <a:t>اندلاع الحرب العالمية الثانية.</a:t>
            </a:r>
          </a:p>
          <a:p>
            <a:r>
              <a:rPr lang="ar-IQ" sz="3200" b="1" dirty="0" smtClean="0"/>
              <a:t>الحرب الباردة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63272" cy="1012974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000" b="1" dirty="0">
                <a:solidFill>
                  <a:srgbClr val="FF0000"/>
                </a:solidFill>
              </a:rPr>
              <a:t/>
            </a:r>
            <a:br>
              <a:rPr lang="ar-IQ" sz="4000" b="1" dirty="0">
                <a:solidFill>
                  <a:srgbClr val="FF0000"/>
                </a:solidFill>
              </a:rPr>
            </a:br>
            <a:r>
              <a:rPr lang="ar-IQ" sz="4000" b="1" dirty="0">
                <a:solidFill>
                  <a:srgbClr val="FF0000"/>
                </a:solidFill>
              </a:rPr>
              <a:t/>
            </a:r>
            <a:br>
              <a:rPr lang="ar-IQ" sz="4000" b="1" dirty="0">
                <a:solidFill>
                  <a:srgbClr val="FF0000"/>
                </a:solidFill>
              </a:rPr>
            </a:br>
            <a:endParaRPr lang="ar-IQ" sz="4000" b="1" dirty="0" smtClean="0">
              <a:solidFill>
                <a:srgbClr val="FF0000"/>
              </a:solidFill>
            </a:endParaRPr>
          </a:p>
          <a:p>
            <a:r>
              <a:rPr lang="en-US" sz="4000" dirty="0"/>
              <a:t/>
            </a:r>
            <a:br>
              <a:rPr lang="en-US" sz="4000" dirty="0"/>
            </a:br>
            <a:r>
              <a:rPr lang="ar-IQ" sz="2800" b="1" dirty="0" smtClean="0"/>
              <a:t>الاعتماد المتبادل (المتقابل بين الدول بخلق علاقات دولية تبتعد بمرور الزمن من الحرب وحل اي ازمات دولية</a:t>
            </a:r>
            <a:r>
              <a:rPr lang="ar-IQ" sz="2800" b="1" dirty="0"/>
              <a:t/>
            </a:r>
            <a:br>
              <a:rPr lang="ar-IQ" sz="2800" b="1" dirty="0"/>
            </a:b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صحح اصحاب المنظور المثالي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92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864</TotalTime>
  <Words>110</Words>
  <Application>Microsoft Office PowerPoint</Application>
  <PresentationFormat>عرض على الشاشة (3:4)‏</PresentationFormat>
  <Paragraphs>34</Paragraphs>
  <Slides>8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Concourse</vt:lpstr>
      <vt:lpstr>     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صحح اصحاب المنظور المثالي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public</cp:lastModifiedBy>
  <cp:revision>99</cp:revision>
  <dcterms:created xsi:type="dcterms:W3CDTF">2017-11-23T10:04:52Z</dcterms:created>
  <dcterms:modified xsi:type="dcterms:W3CDTF">2019-03-20T04:00:34Z</dcterms:modified>
</cp:coreProperties>
</file>