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956" r:id="rId1"/>
  </p:sldMasterIdLst>
  <p:notesMasterIdLst>
    <p:notesMasterId r:id="rId10"/>
  </p:notesMasterIdLst>
  <p:sldIdLst>
    <p:sldId id="256" r:id="rId2"/>
    <p:sldId id="257" r:id="rId3"/>
    <p:sldId id="294" r:id="rId4"/>
    <p:sldId id="259" r:id="rId5"/>
    <p:sldId id="260" r:id="rId6"/>
    <p:sldId id="295" r:id="rId7"/>
    <p:sldId id="298" r:id="rId8"/>
    <p:sldId id="297" r:id="rId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aximized" horzBarState="maximized">
    <p:restoredLeft sz="80441" autoAdjust="0"/>
    <p:restoredTop sz="86415" autoAdjust="0"/>
  </p:normalViewPr>
  <p:slideViewPr>
    <p:cSldViewPr>
      <p:cViewPr>
        <p:scale>
          <a:sx n="50" d="100"/>
          <a:sy n="50" d="100"/>
        </p:scale>
        <p:origin x="-2592" y="-6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0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634B214B-5324-4E3F-AAA9-4AF0C035F17C}" type="datetimeFigureOut">
              <a:rPr lang="ar-IQ" smtClean="0"/>
              <a:pPr/>
              <a:t>13/07/1440</a:t>
            </a:fld>
            <a:endParaRPr lang="ar-IQ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4101CD1-3F74-41B4-A5E7-682678AE8264}" type="slidenum">
              <a:rPr lang="ar-IQ" smtClean="0"/>
              <a:pPr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039268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IQ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01CD1-3F74-41B4-A5E7-682678AE8264}" type="slidenum">
              <a:rPr lang="ar-IQ" smtClean="0"/>
              <a:pPr/>
              <a:t>1</a:t>
            </a:fld>
            <a:endParaRPr lang="ar-IQ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IQ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01CD1-3F74-41B4-A5E7-682678AE8264}" type="slidenum">
              <a:rPr lang="ar-IQ" smtClean="0"/>
              <a:pPr/>
              <a:t>3</a:t>
            </a:fld>
            <a:endParaRPr lang="ar-IQ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B8ABB09-4A1D-463E-8065-109CC2B7EFAA}" type="datetimeFigureOut">
              <a:rPr lang="ar-SA" smtClean="0"/>
              <a:pPr/>
              <a:t>13/07/1440</a:t>
            </a:fld>
            <a:endParaRPr lang="ar-SA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13/07/1440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13/07/1440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13/07/1440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13/07/1440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13/07/1440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13/07/1440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13/07/1440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13/07/1440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13/07/1440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B8ABB09-4A1D-463E-8065-109CC2B7EFAA}" type="datetimeFigureOut">
              <a:rPr lang="ar-SA" smtClean="0"/>
              <a:pPr/>
              <a:t>13/07/1440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B8ABB09-4A1D-463E-8065-109CC2B7EFAA}" type="datetimeFigureOut">
              <a:rPr lang="ar-SA" smtClean="0"/>
              <a:pPr/>
              <a:t>13/07/1440</a:t>
            </a:fld>
            <a:endParaRPr lang="ar-SA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57" r:id="rId1"/>
    <p:sldLayoutId id="2147484958" r:id="rId2"/>
    <p:sldLayoutId id="2147484959" r:id="rId3"/>
    <p:sldLayoutId id="2147484960" r:id="rId4"/>
    <p:sldLayoutId id="2147484961" r:id="rId5"/>
    <p:sldLayoutId id="2147484962" r:id="rId6"/>
    <p:sldLayoutId id="2147484963" r:id="rId7"/>
    <p:sldLayoutId id="2147484964" r:id="rId8"/>
    <p:sldLayoutId id="2147484965" r:id="rId9"/>
    <p:sldLayoutId id="2147484966" r:id="rId10"/>
    <p:sldLayoutId id="2147484967" r:id="rId11"/>
  </p:sldLayoutIdLst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48000"/>
                <a:satMod val="300000"/>
              </a:schemeClr>
            </a:gs>
            <a:gs pos="12000">
              <a:schemeClr val="bg2">
                <a:tint val="48000"/>
                <a:satMod val="300000"/>
              </a:schemeClr>
            </a:gs>
            <a:gs pos="20000">
              <a:schemeClr val="bg2">
                <a:tint val="49000"/>
                <a:satMod val="300000"/>
              </a:schemeClr>
            </a:gs>
            <a:gs pos="100000">
              <a:schemeClr val="bg2">
                <a:shade val="30000"/>
              </a:schemeClr>
            </a:gs>
          </a:gsLst>
          <a:path path="circle">
            <a:fillToRect l="10000" t="-25000" r="10000" b="125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3568" y="980728"/>
            <a:ext cx="7920880" cy="3744416"/>
          </a:xfrm>
        </p:spPr>
        <p:txBody>
          <a:bodyPr>
            <a:normAutofit fontScale="90000"/>
          </a:bodyPr>
          <a:lstStyle/>
          <a:p>
            <a:pPr algn="ctr"/>
            <a:r>
              <a:rPr lang="ar-IQ" sz="3200" b="1" dirty="0" smtClean="0">
                <a:solidFill>
                  <a:schemeClr val="bg2"/>
                </a:solidFill>
              </a:rPr>
              <a:t/>
            </a:r>
            <a:br>
              <a:rPr lang="ar-IQ" sz="3200" b="1" dirty="0" smtClean="0">
                <a:solidFill>
                  <a:schemeClr val="bg2"/>
                </a:solidFill>
              </a:rPr>
            </a:br>
            <a:r>
              <a:rPr lang="ar-IQ" sz="3200" dirty="0" smtClean="0">
                <a:solidFill>
                  <a:schemeClr val="bg2"/>
                </a:solidFill>
              </a:rPr>
              <a:t/>
            </a:r>
            <a:br>
              <a:rPr lang="ar-IQ" sz="3200" dirty="0" smtClean="0">
                <a:solidFill>
                  <a:schemeClr val="bg2"/>
                </a:solidFill>
              </a:rPr>
            </a:br>
            <a:r>
              <a:rPr lang="ar-IQ" sz="3200" dirty="0" smtClean="0">
                <a:solidFill>
                  <a:schemeClr val="bg2"/>
                </a:solidFill>
              </a:rPr>
              <a:t/>
            </a:r>
            <a:br>
              <a:rPr lang="ar-IQ" sz="3200" dirty="0" smtClean="0">
                <a:solidFill>
                  <a:schemeClr val="bg2"/>
                </a:solidFill>
              </a:rPr>
            </a:br>
            <a:r>
              <a:rPr lang="ar-IQ" sz="3200" dirty="0" smtClean="0">
                <a:solidFill>
                  <a:schemeClr val="bg2"/>
                </a:solidFill>
              </a:rPr>
              <a:t/>
            </a:r>
            <a:br>
              <a:rPr lang="ar-IQ" sz="3200" dirty="0" smtClean="0">
                <a:solidFill>
                  <a:schemeClr val="bg2"/>
                </a:solidFill>
              </a:rPr>
            </a:br>
            <a:r>
              <a:rPr lang="ar-IQ" sz="3200" dirty="0" smtClean="0">
                <a:solidFill>
                  <a:schemeClr val="bg2"/>
                </a:solidFill>
              </a:rPr>
              <a:t/>
            </a:r>
            <a:br>
              <a:rPr lang="ar-IQ" sz="3200" dirty="0" smtClean="0">
                <a:solidFill>
                  <a:schemeClr val="bg2"/>
                </a:solidFill>
              </a:rPr>
            </a:br>
            <a:r>
              <a:rPr lang="ar-IQ" sz="3200" b="1" dirty="0" smtClean="0">
                <a:solidFill>
                  <a:srgbClr val="C00000"/>
                </a:solidFill>
              </a:rPr>
              <a:t/>
            </a:r>
            <a:br>
              <a:rPr lang="ar-IQ" sz="3200" b="1" dirty="0" smtClean="0">
                <a:solidFill>
                  <a:srgbClr val="C00000"/>
                </a:solidFill>
              </a:rPr>
            </a:br>
            <a:r>
              <a:rPr lang="ar-IQ" sz="3200" b="1" dirty="0" smtClean="0">
                <a:solidFill>
                  <a:srgbClr val="C00000"/>
                </a:solidFill>
              </a:rPr>
              <a:t/>
            </a:r>
            <a:br>
              <a:rPr lang="ar-IQ" sz="3200" b="1" dirty="0" smtClean="0">
                <a:solidFill>
                  <a:srgbClr val="C00000"/>
                </a:solidFill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ar-IQ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323528" y="692696"/>
            <a:ext cx="8458200" cy="4824536"/>
          </a:xfrm>
        </p:spPr>
        <p:txBody>
          <a:bodyPr>
            <a:noAutofit/>
          </a:bodyPr>
          <a:lstStyle/>
          <a:p>
            <a:pPr algn="ctr"/>
            <a:endParaRPr lang="ar-IQ" b="1" dirty="0" smtClean="0">
              <a:solidFill>
                <a:schemeClr val="tx1"/>
              </a:solidFill>
              <a:cs typeface="+mj-cs"/>
            </a:endParaRPr>
          </a:p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/>
            </a:r>
            <a:br>
              <a:rPr lang="en-US" sz="3200" b="1" dirty="0" smtClean="0">
                <a:solidFill>
                  <a:schemeClr val="tx1"/>
                </a:solidFill>
              </a:rPr>
            </a:br>
            <a:r>
              <a:rPr lang="ar-IQ" sz="3200" b="1" dirty="0" smtClean="0">
                <a:solidFill>
                  <a:schemeClr val="tx1"/>
                </a:solidFill>
              </a:rPr>
              <a:t>العلاقات الدولية /الفصل الثاني</a:t>
            </a:r>
          </a:p>
          <a:p>
            <a:pPr algn="ctr"/>
            <a:r>
              <a:rPr lang="ar-IQ" sz="3200" b="1" dirty="0" smtClean="0">
                <a:solidFill>
                  <a:schemeClr val="tx1"/>
                </a:solidFill>
                <a:cs typeface="+mj-cs"/>
              </a:rPr>
              <a:t>المرحلة الاولى</a:t>
            </a:r>
          </a:p>
          <a:p>
            <a:pPr algn="ctr"/>
            <a:endParaRPr lang="ar-IQ" b="1" dirty="0" smtClean="0">
              <a:solidFill>
                <a:schemeClr val="tx1"/>
              </a:solidFill>
              <a:cs typeface="+mj-cs"/>
            </a:endParaRPr>
          </a:p>
          <a:p>
            <a:pPr algn="ctr"/>
            <a:r>
              <a:rPr lang="ar-IQ" b="1" dirty="0" err="1" smtClean="0">
                <a:solidFill>
                  <a:schemeClr val="tx1"/>
                </a:solidFill>
                <a:cs typeface="+mj-cs"/>
              </a:rPr>
              <a:t>د.احمد</a:t>
            </a:r>
            <a:r>
              <a:rPr lang="ar-IQ" b="1" dirty="0" smtClean="0">
                <a:solidFill>
                  <a:schemeClr val="tx1"/>
                </a:solidFill>
                <a:cs typeface="+mj-cs"/>
              </a:rPr>
              <a:t> مجيد عبدالله</a:t>
            </a:r>
          </a:p>
          <a:p>
            <a:pPr algn="ctr"/>
            <a:r>
              <a:rPr lang="ar-IQ" b="1" dirty="0" smtClean="0">
                <a:solidFill>
                  <a:schemeClr val="tx1"/>
                </a:solidFill>
                <a:cs typeface="+mj-cs"/>
              </a:rPr>
              <a:t>كلية الحقوق / جامعة النهرين  </a:t>
            </a:r>
            <a:endParaRPr lang="ar-IQ" b="1" dirty="0">
              <a:solidFill>
                <a:schemeClr val="tx1"/>
              </a:solidFill>
              <a:cs typeface="+mj-cs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971600" y="1412776"/>
            <a:ext cx="7067128" cy="4453955"/>
          </a:xfrm>
        </p:spPr>
        <p:txBody>
          <a:bodyPr>
            <a:normAutofit/>
          </a:bodyPr>
          <a:lstStyle/>
          <a:p>
            <a:pPr marL="393192" lvl="1" indent="0" algn="ctr">
              <a:buNone/>
            </a:pPr>
            <a:r>
              <a:rPr lang="ar-IQ" sz="3600" b="1" dirty="0" smtClean="0">
                <a:solidFill>
                  <a:srgbClr val="FF0000"/>
                </a:solidFill>
              </a:rPr>
              <a:t>العلاقات الدولية</a:t>
            </a:r>
          </a:p>
          <a:p>
            <a:pPr>
              <a:buNone/>
            </a:pPr>
            <a:endParaRPr lang="ar-IQ" sz="2800" dirty="0" smtClean="0"/>
          </a:p>
          <a:p>
            <a:pPr>
              <a:buNone/>
            </a:pPr>
            <a:endParaRPr lang="en-US" sz="2800" dirty="0" smtClean="0"/>
          </a:p>
          <a:p>
            <a:pPr>
              <a:buFont typeface="Wingdings" pitchFamily="2" charset="2"/>
              <a:buChar char="v"/>
            </a:pPr>
            <a:r>
              <a:rPr lang="ar-IQ" sz="4000" b="1" dirty="0" smtClean="0">
                <a:solidFill>
                  <a:srgbClr val="0070C0"/>
                </a:solidFill>
                <a:cs typeface="+mj-cs"/>
              </a:rPr>
              <a:t>المدرسة الواقعية</a:t>
            </a:r>
            <a:endParaRPr lang="en-US" sz="3600" b="1" dirty="0" smtClean="0"/>
          </a:p>
          <a:p>
            <a:pPr>
              <a:buFont typeface="Wingdings" pitchFamily="2" charset="2"/>
              <a:buChar char="v"/>
            </a:pPr>
            <a:r>
              <a:rPr lang="ar-IQ" sz="4000" b="1" dirty="0" smtClean="0">
                <a:solidFill>
                  <a:srgbClr val="0070C0"/>
                </a:solidFill>
              </a:rPr>
              <a:t>المدرسة المثالية</a:t>
            </a:r>
            <a:endParaRPr lang="en-US" sz="4000" b="1" dirty="0">
              <a:solidFill>
                <a:schemeClr val="tx2">
                  <a:lumMod val="75000"/>
                </a:schemeClr>
              </a:solidFill>
            </a:endParaRPr>
          </a:p>
          <a:p>
            <a:endParaRPr lang="ar-IQ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83568" y="1916832"/>
            <a:ext cx="8075240" cy="360040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ar-IQ" sz="32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ar-IQ" sz="3600" b="1" dirty="0" err="1" smtClean="0">
                <a:solidFill>
                  <a:srgbClr val="FF0000"/>
                </a:solidFill>
              </a:rPr>
              <a:t>متبنيات</a:t>
            </a:r>
            <a:r>
              <a:rPr lang="ar-IQ" sz="3600" b="1" dirty="0" smtClean="0">
                <a:solidFill>
                  <a:srgbClr val="FF0000"/>
                </a:solidFill>
              </a:rPr>
              <a:t> المدرسة الواقعية</a:t>
            </a:r>
          </a:p>
          <a:p>
            <a:r>
              <a:rPr lang="ar-IQ" sz="2400" b="1" dirty="0" smtClean="0"/>
              <a:t>غريزة التطلع الى القوة والرغبة في الهيمنة. افكار (</a:t>
            </a:r>
            <a:r>
              <a:rPr lang="ar-IQ" sz="2400" b="1" dirty="0" err="1" smtClean="0"/>
              <a:t>هوبز</a:t>
            </a:r>
            <a:r>
              <a:rPr lang="ar-IQ" sz="2400" b="1" dirty="0" smtClean="0"/>
              <a:t>، </a:t>
            </a:r>
            <a:r>
              <a:rPr lang="ar-IQ" sz="2400" b="1" dirty="0" err="1" smtClean="0"/>
              <a:t>مزويد</a:t>
            </a:r>
            <a:r>
              <a:rPr lang="ar-IQ" sz="2400" b="1" dirty="0" smtClean="0"/>
              <a:t>، ماركس،..)</a:t>
            </a:r>
          </a:p>
          <a:p>
            <a:r>
              <a:rPr lang="ar-IQ" sz="2400" b="1" dirty="0" smtClean="0"/>
              <a:t>عدم التعويل على المنظمات الدولية، والسعي للقوة وتوازن القوى يحقق الاستقرار</a:t>
            </a:r>
          </a:p>
          <a:p>
            <a:r>
              <a:rPr lang="ar-IQ" sz="2400" b="1" dirty="0" smtClean="0"/>
              <a:t>العالم بيئة خطرة، وعلى الحكومة الاستعداد لأسوء الاحتمالات</a:t>
            </a:r>
          </a:p>
          <a:p>
            <a:pPr marL="109728" indent="0">
              <a:buNone/>
            </a:pPr>
            <a:endParaRPr lang="ar-IQ" sz="2400" b="1" dirty="0" smtClean="0"/>
          </a:p>
          <a:p>
            <a:pPr marL="852678" indent="-742950" algn="ctr">
              <a:buAutoNum type="arabicParenR"/>
            </a:pPr>
            <a:endParaRPr lang="ar-IQ" sz="3600" b="1" dirty="0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115616" y="1844824"/>
            <a:ext cx="7272808" cy="3960440"/>
          </a:xfrm>
        </p:spPr>
        <p:txBody>
          <a:bodyPr>
            <a:normAutofit lnSpcReduction="10000"/>
          </a:bodyPr>
          <a:lstStyle/>
          <a:p>
            <a:pPr algn="ctr"/>
            <a:endParaRPr lang="ar-IQ" sz="2800" b="1" dirty="0" smtClean="0">
              <a:solidFill>
                <a:srgbClr val="FF0000"/>
              </a:solidFill>
            </a:endParaRPr>
          </a:p>
          <a:p>
            <a:pPr marL="109728" indent="0" algn="ctr">
              <a:buNone/>
            </a:pPr>
            <a:r>
              <a:rPr lang="ar-IQ" sz="3200" b="1" dirty="0" err="1">
                <a:solidFill>
                  <a:srgbClr val="FF0000"/>
                </a:solidFill>
              </a:rPr>
              <a:t>متبنيات</a:t>
            </a:r>
            <a:r>
              <a:rPr lang="ar-IQ" sz="3200" b="1" dirty="0">
                <a:solidFill>
                  <a:srgbClr val="FF0000"/>
                </a:solidFill>
              </a:rPr>
              <a:t> المدرسة </a:t>
            </a:r>
            <a:r>
              <a:rPr lang="ar-IQ" sz="3200" b="1" dirty="0" smtClean="0">
                <a:solidFill>
                  <a:srgbClr val="FF0000"/>
                </a:solidFill>
              </a:rPr>
              <a:t>المثالية</a:t>
            </a:r>
            <a:endParaRPr lang="ar-IQ" sz="3200" b="1" dirty="0">
              <a:solidFill>
                <a:srgbClr val="FF0000"/>
              </a:solidFill>
            </a:endParaRPr>
          </a:p>
          <a:p>
            <a:pPr algn="ctr">
              <a:buNone/>
            </a:pPr>
            <a:endParaRPr lang="ar-IQ" sz="3200" dirty="0" smtClean="0">
              <a:solidFill>
                <a:srgbClr val="FF0000"/>
              </a:solidFill>
            </a:endParaRPr>
          </a:p>
          <a:p>
            <a:pPr algn="just"/>
            <a:r>
              <a:rPr lang="ar-IQ" sz="2200" b="1" dirty="0" smtClean="0"/>
              <a:t>التركيز على القضايا </a:t>
            </a:r>
            <a:r>
              <a:rPr lang="ar-IQ" sz="2200" b="1" dirty="0" err="1" smtClean="0"/>
              <a:t>الاخلافية</a:t>
            </a:r>
            <a:r>
              <a:rPr lang="ar-IQ" sz="2200" b="1" dirty="0" smtClean="0"/>
              <a:t> وعلى القانون الدولي لمنع الحرب وتكريس السلام.</a:t>
            </a:r>
          </a:p>
          <a:p>
            <a:pPr algn="just"/>
            <a:r>
              <a:rPr lang="ar-IQ" sz="2200" b="1" dirty="0" smtClean="0"/>
              <a:t>تعاون وتعارف الشعوب فيما بينها.</a:t>
            </a:r>
          </a:p>
          <a:p>
            <a:pPr algn="just"/>
            <a:r>
              <a:rPr lang="ar-IQ" sz="2200" b="1" dirty="0" smtClean="0"/>
              <a:t>السلوك الانساني السيء نابع من المؤسسات</a:t>
            </a:r>
          </a:p>
          <a:p>
            <a:pPr algn="just"/>
            <a:r>
              <a:rPr lang="ar-IQ" sz="2200" b="1" dirty="0" smtClean="0"/>
              <a:t>الحرب نتاج الطابع الفوضوي للعالم.</a:t>
            </a:r>
          </a:p>
          <a:p>
            <a:pPr algn="just"/>
            <a:r>
              <a:rPr lang="ar-IQ" sz="2200" b="1" dirty="0" smtClean="0"/>
              <a:t>ايجاد منظمات دولية لتحقيق الامن والسلم الدوليين، والاعتماد على نظام الامن الاجتماعي.</a:t>
            </a:r>
            <a:endParaRPr lang="en-US" sz="2200" b="1" dirty="0" smtClean="0"/>
          </a:p>
          <a:p>
            <a:pPr algn="ctr"/>
            <a:endParaRPr lang="ar-IQ" dirty="0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83568" y="1772816"/>
            <a:ext cx="7560840" cy="3744416"/>
          </a:xfrm>
        </p:spPr>
        <p:txBody>
          <a:bodyPr/>
          <a:lstStyle/>
          <a:p>
            <a:pPr marL="393192" lvl="1" indent="0" algn="ctr">
              <a:buNone/>
            </a:pPr>
            <a:r>
              <a:rPr lang="ar-IQ" sz="3600" b="1" dirty="0" smtClean="0">
                <a:solidFill>
                  <a:srgbClr val="FF0000"/>
                </a:solidFill>
              </a:rPr>
              <a:t>صحح اصحاب المنظور الواقعي</a:t>
            </a:r>
          </a:p>
          <a:p>
            <a:pPr marL="393192" lvl="1" indent="0" algn="ctr">
              <a:buNone/>
            </a:pPr>
            <a:endParaRPr lang="en-US" sz="3600" dirty="0" smtClean="0"/>
          </a:p>
          <a:p>
            <a:r>
              <a:rPr lang="ar-IQ" sz="3200" b="1" dirty="0" smtClean="0"/>
              <a:t>اندلاع الحرب العالمية الثانية.</a:t>
            </a:r>
          </a:p>
          <a:p>
            <a:r>
              <a:rPr lang="ar-IQ" sz="3200" b="1" dirty="0" smtClean="0"/>
              <a:t>الحرب الباردة</a:t>
            </a:r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363272" cy="1012974"/>
          </a:xfrm>
        </p:spPr>
        <p:txBody>
          <a:bodyPr/>
          <a:lstStyle/>
          <a:p>
            <a:endParaRPr lang="ar-IQ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ar-IQ" sz="4000" b="1" dirty="0">
                <a:solidFill>
                  <a:srgbClr val="FF0000"/>
                </a:solidFill>
              </a:rPr>
              <a:t/>
            </a:r>
            <a:br>
              <a:rPr lang="ar-IQ" sz="4000" b="1" dirty="0">
                <a:solidFill>
                  <a:srgbClr val="FF0000"/>
                </a:solidFill>
              </a:rPr>
            </a:br>
            <a:r>
              <a:rPr lang="ar-IQ" sz="4000" b="1" dirty="0">
                <a:solidFill>
                  <a:srgbClr val="FF0000"/>
                </a:solidFill>
              </a:rPr>
              <a:t/>
            </a:r>
            <a:br>
              <a:rPr lang="ar-IQ" sz="4000" b="1" dirty="0">
                <a:solidFill>
                  <a:srgbClr val="FF0000"/>
                </a:solidFill>
              </a:rPr>
            </a:br>
            <a:endParaRPr lang="ar-IQ" sz="4000" b="1" dirty="0" smtClean="0">
              <a:solidFill>
                <a:srgbClr val="FF0000"/>
              </a:solidFill>
            </a:endParaRPr>
          </a:p>
          <a:p>
            <a:r>
              <a:rPr lang="en-US" sz="4000" dirty="0"/>
              <a:t/>
            </a:r>
            <a:br>
              <a:rPr lang="en-US" sz="4000" dirty="0"/>
            </a:br>
            <a:r>
              <a:rPr lang="ar-IQ" sz="2800" b="1" dirty="0" smtClean="0"/>
              <a:t>الاعتماد المتبادل (المتقابل بين الدول بخلق علاقات دولية تبتعد بمرور الزمن من الحرب وحل اي ازمات دولية</a:t>
            </a:r>
            <a:r>
              <a:rPr lang="ar-IQ" sz="2800" b="1" dirty="0"/>
              <a:t/>
            </a:r>
            <a:br>
              <a:rPr lang="ar-IQ" sz="2800" b="1" dirty="0"/>
            </a:br>
            <a:endParaRPr lang="en-US" dirty="0"/>
          </a:p>
        </p:txBody>
      </p:sp>
      <p:sp>
        <p:nvSpPr>
          <p:cNvPr id="3" name="عنوان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IQ" dirty="0" smtClean="0"/>
              <a:t>صحح اصحاب المنظور المثالي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5922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IQ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IQ"/>
          </a:p>
        </p:txBody>
      </p:sp>
      <p:pic>
        <p:nvPicPr>
          <p:cNvPr id="2050" name="Picture 2" descr="C:\Users\فادية الدباغ\Desktop\ملف بور بوينت\downlo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352928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864</TotalTime>
  <Words>110</Words>
  <Application>Microsoft Office PowerPoint</Application>
  <PresentationFormat>عرض على الشاشة (3:4)‏</PresentationFormat>
  <Paragraphs>34</Paragraphs>
  <Slides>8</Slides>
  <Notes>2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9" baseType="lpstr">
      <vt:lpstr>Concourse</vt:lpstr>
      <vt:lpstr>       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صحح اصحاب المنظور المثالي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عنوان المحاضرة القانون الدولي الانساني واليآت تطبيقه في النزاعات المسلحة </dc:title>
  <dc:creator>الاءء</dc:creator>
  <cp:lastModifiedBy>public</cp:lastModifiedBy>
  <cp:revision>99</cp:revision>
  <dcterms:created xsi:type="dcterms:W3CDTF">2017-11-23T10:04:52Z</dcterms:created>
  <dcterms:modified xsi:type="dcterms:W3CDTF">2019-03-20T04:00:34Z</dcterms:modified>
</cp:coreProperties>
</file>