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3"/>
  </p:notes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CC0618-C4E0-4EEC-AAC6-6FD934EB1F87}" type="datetimeFigureOut">
              <a:rPr lang="ar-IQ" smtClean="0"/>
              <a:t>08/06/1440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A3283AC-3B24-482C-8A9C-13E717EA01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3205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83AC-3B24-482C-8A9C-13E717EA01CD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012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B93E-A9C2-4E71-9B3E-C86A27CD0F57}" type="datetime1">
              <a:rPr lang="en-US" smtClean="0"/>
              <a:t>2/13/2019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EE5-8A66-4F6B-93EE-EE265536F183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113-820F-4831-A782-794F2592CE6A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08E2-FDFF-41C4-9527-B868F3F89C7B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F7FB-E1A7-46E1-B2EC-E996BF0E298D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5657-BC70-4AB8-A544-B531506D3907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B1BB-99DD-497F-A91C-25F4EDFAD99E}" type="datetime1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D29-9417-45BA-8026-09B9249675CE}" type="datetime1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E56D-9017-4B63-877D-277BE02C1A15}" type="datetime1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5F5B-3D8F-47BD-A3D9-5DE0F036FA58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A637-3EB0-443E-9DB8-1CCF17482016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B10738-49C4-44B1-BA03-15A9B1022031}" type="datetime1">
              <a:rPr lang="en-US" smtClean="0"/>
              <a:t>2/13/2019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3222" y="1371600"/>
            <a:ext cx="749756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محاضرات المالية عامة </a:t>
            </a:r>
          </a:p>
          <a:p>
            <a:pPr algn="ctr"/>
            <a:r>
              <a:rPr lang="ar-IQ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أ.م.د سناء محمد سدخان</a:t>
            </a:r>
            <a:endParaRPr lang="ar-IQ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6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01"/>
    </mc:Choice>
    <mc:Fallback xmlns="">
      <p:transition advTm="70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1066800"/>
            <a:ext cx="79248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3200" dirty="0" smtClean="0">
                <a:solidFill>
                  <a:srgbClr val="FF0000"/>
                </a:solidFill>
              </a:rPr>
              <a:t>القواعد التي تحدد تقدير الرسوم </a:t>
            </a:r>
          </a:p>
          <a:p>
            <a:pPr algn="r"/>
            <a:r>
              <a:rPr lang="ar-IQ" sz="3200" dirty="0" smtClean="0"/>
              <a:t>1- </a:t>
            </a:r>
            <a:r>
              <a:rPr lang="ar-IQ" sz="3200" dirty="0" smtClean="0">
                <a:solidFill>
                  <a:srgbClr val="FF0000"/>
                </a:solidFill>
              </a:rPr>
              <a:t>القاعدة الاولى </a:t>
            </a:r>
            <a:r>
              <a:rPr lang="ar-IQ" sz="3200" dirty="0" smtClean="0"/>
              <a:t>:- تعتمد على التناسب بين الخدمة المقدمة والرسم الي يقابلها</a:t>
            </a:r>
          </a:p>
          <a:p>
            <a:pPr algn="r"/>
            <a:r>
              <a:rPr lang="ar-IQ" sz="3200" dirty="0" smtClean="0"/>
              <a:t>2- </a:t>
            </a:r>
            <a:r>
              <a:rPr lang="ar-IQ" sz="3200" dirty="0" smtClean="0">
                <a:solidFill>
                  <a:srgbClr val="FF0000"/>
                </a:solidFill>
              </a:rPr>
              <a:t>القاعدة الثانية </a:t>
            </a:r>
            <a:r>
              <a:rPr lang="ar-IQ" sz="3200" dirty="0" smtClean="0"/>
              <a:t>:- ان يكون الرسم اقل نفقة من نفقة انتاج الخدمة فيما يتعلق بخدمات معينة التعليم والصحة </a:t>
            </a:r>
          </a:p>
          <a:p>
            <a:pPr algn="r"/>
            <a:r>
              <a:rPr lang="ar-IQ" sz="3200" dirty="0" smtClean="0"/>
              <a:t>3- </a:t>
            </a:r>
            <a:r>
              <a:rPr lang="ar-IQ" sz="3200" dirty="0" smtClean="0">
                <a:solidFill>
                  <a:srgbClr val="FF0000"/>
                </a:solidFill>
              </a:rPr>
              <a:t>القاعدة الثالثة </a:t>
            </a:r>
            <a:r>
              <a:rPr lang="ar-IQ" sz="3200" dirty="0" smtClean="0"/>
              <a:t>:- على الحالات التي يتجاوز فيها مبلغ الرسم نفقة الخدمة المقدمة وتستند اما الى الرغبة في تقليص الطلب عليها (الخدمة) بسبب انها غير اساسية مثل رسوم السفر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7564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762000"/>
            <a:ext cx="6705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خصائص القروض العامة </a:t>
            </a:r>
            <a:endParaRPr lang="ar-IQ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815340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4000" dirty="0" smtClean="0"/>
              <a:t>1- مبلغ من المال (نقدي او عيني)</a:t>
            </a:r>
          </a:p>
          <a:p>
            <a:pPr algn="r"/>
            <a:r>
              <a:rPr lang="ar-IQ" sz="4000" dirty="0" smtClean="0"/>
              <a:t>2- تحصل عليه الدولة من الغير </a:t>
            </a:r>
          </a:p>
          <a:p>
            <a:pPr algn="r"/>
            <a:r>
              <a:rPr lang="ar-IQ" sz="4000" dirty="0" smtClean="0"/>
              <a:t>3- بموجب عقد يستند الى موافقة السلطة التشريعية </a:t>
            </a:r>
          </a:p>
          <a:p>
            <a:pPr algn="r"/>
            <a:r>
              <a:rPr lang="ar-IQ" sz="4000" dirty="0" smtClean="0"/>
              <a:t>4- يرد المبلغ من الفوائد في الاجل المحدد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34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990600"/>
            <a:ext cx="6781800" cy="209288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ar-IQ" sz="2800" b="1" dirty="0" smtClean="0">
                <a:ln/>
                <a:solidFill>
                  <a:schemeClr val="accent3"/>
                </a:solidFill>
              </a:rPr>
              <a:t>ماهو المعيار الفاصل بين النفقات الحقيقية والنفقات التحويلية ؟؟؟</a:t>
            </a:r>
          </a:p>
          <a:p>
            <a:pPr algn="r"/>
            <a:r>
              <a:rPr lang="ar-IQ" sz="2800" b="1" dirty="0" smtClean="0">
                <a:ln/>
                <a:solidFill>
                  <a:schemeClr val="accent3"/>
                </a:solidFill>
              </a:rPr>
              <a:t>المعيار هو الزيادة في الدخل القومي اما التحويلية ليس فيها زيادة في الدخل القومي</a:t>
            </a:r>
          </a:p>
          <a:p>
            <a:endParaRPr lang="ar-IQ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8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901"/>
    </mc:Choice>
    <mc:Fallback xmlns="">
      <p:transition advTm="590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762000"/>
            <a:ext cx="7848600" cy="45550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2800" dirty="0" smtClean="0">
                <a:cs typeface="AF_Diwani" pitchFamily="2" charset="-78"/>
              </a:rPr>
              <a:t>النفقات العامة التي تستند على معايير غير اقتصادية الى ادارية ووظيفية ؟</a:t>
            </a:r>
            <a:endParaRPr lang="ar-IQ" sz="2800" dirty="0" smtClean="0">
              <a:cs typeface="AF_Diwani" pitchFamily="2" charset="-78"/>
            </a:endParaRPr>
          </a:p>
          <a:p>
            <a:pPr algn="r"/>
            <a:endParaRPr lang="ar-IQ" sz="2800" dirty="0" smtClean="0">
              <a:cs typeface="AF_Diwani" pitchFamily="2" charset="-78"/>
            </a:endParaRP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553200" y="1371600"/>
            <a:ext cx="990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57800" y="1371600"/>
            <a:ext cx="76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819400" y="1371600"/>
            <a:ext cx="533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/>
          <p:cNvSpPr/>
          <p:nvPr/>
        </p:nvSpPr>
        <p:spPr>
          <a:xfrm>
            <a:off x="6553200" y="2095500"/>
            <a:ext cx="2133600" cy="24003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الوظيفية الاقتصادية</a:t>
            </a:r>
            <a:endParaRPr lang="ar-IQ" dirty="0"/>
          </a:p>
        </p:txBody>
      </p:sp>
      <p:sp>
        <p:nvSpPr>
          <p:cNvPr id="14" name="Cloud 13"/>
          <p:cNvSpPr/>
          <p:nvPr/>
        </p:nvSpPr>
        <p:spPr>
          <a:xfrm>
            <a:off x="3810000" y="2362200"/>
            <a:ext cx="2057400" cy="2590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الوظيفية الاجتماعية</a:t>
            </a:r>
            <a:endParaRPr lang="ar-IQ" dirty="0"/>
          </a:p>
        </p:txBody>
      </p:sp>
      <p:sp>
        <p:nvSpPr>
          <p:cNvPr id="15" name="Cloud 14"/>
          <p:cNvSpPr/>
          <p:nvPr/>
        </p:nvSpPr>
        <p:spPr>
          <a:xfrm>
            <a:off x="914400" y="2438400"/>
            <a:ext cx="2438400" cy="2362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الوظيفية الادارية </a:t>
            </a:r>
            <a:endParaRPr lang="ar-IQ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514600" y="1219200"/>
            <a:ext cx="5715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08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21"/>
    </mc:Choice>
    <mc:Fallback xmlns="">
      <p:transition advTm="302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lowchart: Punched Tape 6"/>
          <p:cNvSpPr/>
          <p:nvPr/>
        </p:nvSpPr>
        <p:spPr>
          <a:xfrm>
            <a:off x="838200" y="762000"/>
            <a:ext cx="7391400" cy="5029200"/>
          </a:xfrm>
          <a:prstGeom prst="flowChartPunchedTap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numCol="2" rtlCol="1" anchor="ctr"/>
          <a:lstStyle/>
          <a:p>
            <a:pPr algn="r"/>
            <a:r>
              <a:rPr lang="ar-IQ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قواعد او مقومات الانفاق العام </a:t>
            </a:r>
          </a:p>
          <a:p>
            <a:pPr algn="r"/>
            <a:r>
              <a:rPr lang="ar-IQ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1- تحقيق المنفعة القصوى للمجتمع</a:t>
            </a:r>
          </a:p>
          <a:p>
            <a:pPr algn="r"/>
            <a:r>
              <a:rPr lang="ar-IQ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2- تعظيم انتاجية النفقة العامة(الاقتصاد)</a:t>
            </a:r>
          </a:p>
          <a:p>
            <a:pPr algn="r"/>
            <a:r>
              <a:rPr lang="ar-IQ" sz="20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3- تامين تحقيق المنفعة وسلامة التصرف بالنفقة العامة </a:t>
            </a:r>
          </a:p>
          <a:p>
            <a:pPr algn="r"/>
            <a:r>
              <a:rPr lang="ar-IQ" sz="20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 </a:t>
            </a:r>
            <a:endParaRPr lang="en-US" sz="2000" b="1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cs typeface="AF_Jeddah" pitchFamily="2" charset="-78"/>
            </a:endParaRPr>
          </a:p>
          <a:p>
            <a:pPr algn="r"/>
            <a:endParaRPr lang="ar-IQ" sz="3600" b="1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cs typeface="AF_Je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932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loud Callout 3"/>
          <p:cNvSpPr/>
          <p:nvPr/>
        </p:nvSpPr>
        <p:spPr>
          <a:xfrm>
            <a:off x="1143000" y="762000"/>
            <a:ext cx="6553200" cy="43434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IQ" sz="1400" b="1" dirty="0" smtClean="0">
                <a:solidFill>
                  <a:schemeClr val="tx1"/>
                </a:solidFill>
              </a:rPr>
              <a:t>.</a:t>
            </a:r>
            <a:r>
              <a:rPr lang="ar-IQ" sz="3200" b="1" dirty="0" smtClean="0">
                <a:solidFill>
                  <a:schemeClr val="tx1"/>
                </a:solidFill>
              </a:rPr>
              <a:t>تاخذ الرقابة شكلين </a:t>
            </a:r>
          </a:p>
          <a:p>
            <a:pPr algn="r"/>
            <a:r>
              <a:rPr lang="ar-IQ" sz="3200" b="1" dirty="0" smtClean="0">
                <a:solidFill>
                  <a:schemeClr val="tx1"/>
                </a:solidFill>
              </a:rPr>
              <a:t>1- الرقابة الادارية</a:t>
            </a:r>
          </a:p>
          <a:p>
            <a:pPr algn="r"/>
            <a:r>
              <a:rPr lang="ar-IQ" sz="2800" b="1" dirty="0" smtClean="0">
                <a:solidFill>
                  <a:schemeClr val="tx1"/>
                </a:solidFill>
              </a:rPr>
              <a:t>2- رقابة محاسبية مستقلة </a:t>
            </a:r>
            <a:endParaRPr lang="ar-IQ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9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590800" y="762000"/>
            <a:ext cx="457200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المقدرة المالية للدخل القومي </a:t>
            </a:r>
            <a:endParaRPr lang="ar-IQ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53200" y="2059214"/>
            <a:ext cx="152400" cy="836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581400" y="2053771"/>
            <a:ext cx="76200" cy="841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562600" y="2743200"/>
            <a:ext cx="1600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المقدرة التكليفية </a:t>
            </a:r>
            <a:endParaRPr lang="ar-IQ" dirty="0"/>
          </a:p>
        </p:txBody>
      </p:sp>
      <p:sp>
        <p:nvSpPr>
          <p:cNvPr id="14" name="Oval 13"/>
          <p:cNvSpPr/>
          <p:nvPr/>
        </p:nvSpPr>
        <p:spPr>
          <a:xfrm>
            <a:off x="2286000" y="2895600"/>
            <a:ext cx="1905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المقدرة الافتراضية</a:t>
            </a:r>
            <a:endParaRPr lang="ar-IQ" dirty="0"/>
          </a:p>
        </p:txBody>
      </p:sp>
      <p:cxnSp>
        <p:nvCxnSpPr>
          <p:cNvPr id="16" name="Straight Arrow Connector 15"/>
          <p:cNvCxnSpPr>
            <a:stCxn id="13" idx="5"/>
          </p:cNvCxnSpPr>
          <p:nvPr/>
        </p:nvCxnSpPr>
        <p:spPr>
          <a:xfrm>
            <a:off x="6928456" y="3653771"/>
            <a:ext cx="797074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715000" y="3728056"/>
            <a:ext cx="228600" cy="691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57600" y="3922385"/>
            <a:ext cx="533400" cy="497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</p:cNvCxnSpPr>
          <p:nvPr/>
        </p:nvCxnSpPr>
        <p:spPr>
          <a:xfrm flipH="1">
            <a:off x="2057400" y="3806171"/>
            <a:ext cx="507581" cy="765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36543" y="4125485"/>
            <a:ext cx="9906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IQ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المقدرة التكليفية القومية</a:t>
            </a:r>
            <a:endParaRPr lang="ar-IQ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0" y="4415771"/>
            <a:ext cx="914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المقدرة التكليفية الجدزئية</a:t>
            </a:r>
            <a:endParaRPr lang="ar-IQ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17043" y="4415771"/>
            <a:ext cx="8001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حجم الادخار</a:t>
            </a:r>
            <a:endParaRPr lang="ar-IQ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0" y="4525709"/>
            <a:ext cx="17907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توزيع الجزء المدخر بين الاقراض العام والخاص </a:t>
            </a:r>
            <a:endParaRPr lang="ar-IQ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943600" y="5339101"/>
            <a:ext cx="762000" cy="299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181600" y="5339101"/>
            <a:ext cx="762000" cy="375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24600" y="5638800"/>
            <a:ext cx="100239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طبيعة الدخل</a:t>
            </a:r>
            <a:endParaRPr lang="ar-IQ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7093" y="5693060"/>
            <a:ext cx="126727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كيفية استخدام الدخل</a:t>
            </a:r>
            <a:endParaRPr lang="ar-IQ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4846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1066800"/>
            <a:ext cx="6737931" cy="353943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 rtl="1"/>
            <a:r>
              <a:rPr lang="ar-IQ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الاسباب التي تؤدي الى زيادة النفقات العامة</a:t>
            </a:r>
          </a:p>
          <a:p>
            <a:pPr algn="r" rtl="1"/>
            <a:r>
              <a:rPr lang="ar-IQ" sz="2800" b="1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أ- الزيادة الحقيقية من اسبابها                              1- الاسباب الاقتصادية   2- الاسباب الاجتماعية 3- الاسباب السياسية 4- الاسباب  الادارية 5-الاسباب المالية 6-الاسباب الحربية.</a:t>
            </a:r>
          </a:p>
          <a:p>
            <a:pPr algn="r"/>
            <a:r>
              <a:rPr lang="ar-IQ" sz="2800" b="1" dirty="0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ب- الزيادة الظاهرية للنفقات العامة ومن اسبابها          1 - انخفاض قيمة النقود 2-اختلاف الفن المالي 3-توسيع مساحة اقليم الدولة او زيادة عدد سكانها   </a:t>
            </a:r>
            <a:endParaRPr lang="ar-IQ" sz="2800" b="1" dirty="0">
              <a:ln w="11430">
                <a:solidFill>
                  <a:srgbClr val="00B05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87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905000" y="609600"/>
            <a:ext cx="5562600" cy="16764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400" dirty="0" smtClean="0"/>
              <a:t>الايرادات العامة </a:t>
            </a:r>
            <a:endParaRPr lang="ar-IQ" sz="4400" dirty="0"/>
          </a:p>
        </p:txBody>
      </p:sp>
      <p:sp>
        <p:nvSpPr>
          <p:cNvPr id="4" name="Oval 3"/>
          <p:cNvSpPr/>
          <p:nvPr/>
        </p:nvSpPr>
        <p:spPr>
          <a:xfrm>
            <a:off x="7716157" y="3505200"/>
            <a:ext cx="1295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الدومين</a:t>
            </a:r>
            <a:endParaRPr lang="ar-IQ" sz="2000" b="1" dirty="0"/>
          </a:p>
        </p:txBody>
      </p:sp>
      <p:sp>
        <p:nvSpPr>
          <p:cNvPr id="5" name="Oval 4"/>
          <p:cNvSpPr/>
          <p:nvPr/>
        </p:nvSpPr>
        <p:spPr>
          <a:xfrm>
            <a:off x="6125029" y="3505200"/>
            <a:ext cx="1371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الرسم</a:t>
            </a:r>
            <a:endParaRPr lang="ar-IQ" b="1" dirty="0"/>
          </a:p>
        </p:txBody>
      </p:sp>
      <p:sp>
        <p:nvSpPr>
          <p:cNvPr id="20" name="Oval 19"/>
          <p:cNvSpPr/>
          <p:nvPr/>
        </p:nvSpPr>
        <p:spPr>
          <a:xfrm>
            <a:off x="4343400" y="3523343"/>
            <a:ext cx="1371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الاتاوة</a:t>
            </a:r>
            <a:endParaRPr lang="ar-IQ" b="1" dirty="0"/>
          </a:p>
        </p:txBody>
      </p:sp>
      <p:sp>
        <p:nvSpPr>
          <p:cNvPr id="21" name="Oval 20"/>
          <p:cNvSpPr/>
          <p:nvPr/>
        </p:nvSpPr>
        <p:spPr>
          <a:xfrm>
            <a:off x="2743200" y="3505200"/>
            <a:ext cx="1371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الثمن العام</a:t>
            </a:r>
            <a:endParaRPr lang="ar-IQ" sz="2000" b="1" dirty="0"/>
          </a:p>
        </p:txBody>
      </p:sp>
      <p:sp>
        <p:nvSpPr>
          <p:cNvPr id="22" name="Oval 21"/>
          <p:cNvSpPr/>
          <p:nvPr/>
        </p:nvSpPr>
        <p:spPr>
          <a:xfrm>
            <a:off x="914400" y="3581400"/>
            <a:ext cx="1371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القرض</a:t>
            </a:r>
            <a:endParaRPr lang="ar-IQ" sz="2000" b="1" dirty="0"/>
          </a:p>
        </p:txBody>
      </p:sp>
      <p:sp>
        <p:nvSpPr>
          <p:cNvPr id="23" name="Oval 22"/>
          <p:cNvSpPr/>
          <p:nvPr/>
        </p:nvSpPr>
        <p:spPr>
          <a:xfrm>
            <a:off x="4343400" y="4876800"/>
            <a:ext cx="1371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الضريبة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562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352800" y="999672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53000" y="950686"/>
            <a:ext cx="990600" cy="649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105400" y="1752600"/>
            <a:ext cx="3352800" cy="990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الدومين العام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19200" y="1865086"/>
            <a:ext cx="3048000" cy="8781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الدومين الخاص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7300" y="2945368"/>
            <a:ext cx="6781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600" b="1" u="sng" dirty="0" smtClean="0"/>
              <a:t>خصائص الرسم</a:t>
            </a:r>
            <a:endParaRPr lang="ar-IQ" sz="3600" b="1" u="sng" dirty="0"/>
          </a:p>
        </p:txBody>
      </p:sp>
      <p:sp>
        <p:nvSpPr>
          <p:cNvPr id="11" name="Rounded Rectangle 10"/>
          <p:cNvSpPr/>
          <p:nvPr/>
        </p:nvSpPr>
        <p:spPr>
          <a:xfrm>
            <a:off x="1066800" y="3591699"/>
            <a:ext cx="3048000" cy="8781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الصفة الجبرية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38800" y="3530013"/>
            <a:ext cx="3048000" cy="8781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الصفة النقدية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24857" y="4572000"/>
            <a:ext cx="3048000" cy="8781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تحقيق النفع العام او الخاص معاً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33143" y="4575629"/>
            <a:ext cx="3048000" cy="8781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المقابل او المنفعة الخاصة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3505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الدومين</a:t>
            </a:r>
            <a:endParaRPr lang="ar-IQ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0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4504</TotalTime>
  <Words>309</Words>
  <Application>Microsoft Office PowerPoint</Application>
  <PresentationFormat>On-screen Show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pc-noora</dc:creator>
  <cp:lastModifiedBy>pc-noora</cp:lastModifiedBy>
  <cp:revision>38</cp:revision>
  <dcterms:created xsi:type="dcterms:W3CDTF">2006-08-16T00:00:00Z</dcterms:created>
  <dcterms:modified xsi:type="dcterms:W3CDTF">2019-02-13T08:40:19Z</dcterms:modified>
</cp:coreProperties>
</file>